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7" r:id="rId3"/>
    <p:sldId id="266" r:id="rId4"/>
    <p:sldId id="268" r:id="rId5"/>
    <p:sldId id="258" r:id="rId6"/>
    <p:sldId id="259" r:id="rId7"/>
    <p:sldId id="261" r:id="rId8"/>
    <p:sldId id="260" r:id="rId9"/>
    <p:sldId id="262" r:id="rId10"/>
    <p:sldId id="263" r:id="rId11"/>
    <p:sldId id="264" r:id="rId12"/>
    <p:sldId id="265" r:id="rId13"/>
    <p:sldId id="274" r:id="rId14"/>
    <p:sldId id="279" r:id="rId15"/>
    <p:sldId id="280" r:id="rId16"/>
    <p:sldId id="277" r:id="rId17"/>
    <p:sldId id="272" r:id="rId18"/>
    <p:sldId id="275" r:id="rId19"/>
    <p:sldId id="278" r:id="rId20"/>
    <p:sldId id="270" r:id="rId21"/>
    <p:sldId id="276" r:id="rId22"/>
    <p:sldId id="271" r:id="rId23"/>
    <p:sldId id="269"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40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99E1A-681D-432D-AF39-ABD0ED6F97FB}" type="datetimeFigureOut">
              <a:rPr lang="el-GR" smtClean="0"/>
              <a:pPr/>
              <a:t>10/1/2018</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A1151-D64A-48EF-B9B1-9B2BDA794FAF}" type="slidenum">
              <a:rPr lang="el-GR" smtClean="0"/>
              <a:pPr/>
              <a:t>‹#›</a:t>
            </a:fld>
            <a:endParaRPr lang="el-GR"/>
          </a:p>
        </p:txBody>
      </p:sp>
    </p:spTree>
    <p:extLst>
      <p:ext uri="{BB962C8B-B14F-4D97-AF65-F5344CB8AC3E}">
        <p14:creationId xmlns:p14="http://schemas.microsoft.com/office/powerpoint/2010/main" xmlns="" val="89210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0A1151-D64A-48EF-B9B1-9B2BDA794FAF}" type="slidenum">
              <a:rPr lang="el-GR" smtClean="0"/>
              <a:pPr/>
              <a:t>1</a:t>
            </a:fld>
            <a:endParaRPr lang="el-GR"/>
          </a:p>
        </p:txBody>
      </p:sp>
    </p:spTree>
    <p:extLst>
      <p:ext uri="{BB962C8B-B14F-4D97-AF65-F5344CB8AC3E}">
        <p14:creationId xmlns:p14="http://schemas.microsoft.com/office/powerpoint/2010/main" xmlns="" val="19649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31310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83547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84854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280945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79046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361077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3462084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42540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3418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082B-C70B-4B1F-881A-E791A2A91116}"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286525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A0082B-C70B-4B1F-881A-E791A2A91116}"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369319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A0082B-C70B-4B1F-881A-E791A2A91116}" type="datetimeFigureOut">
              <a:rPr lang="el-GR" smtClean="0"/>
              <a:pPr/>
              <a:t>10/1/2018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120826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A0082B-C70B-4B1F-881A-E791A2A91116}" type="datetimeFigureOut">
              <a:rPr lang="el-GR" smtClean="0"/>
              <a:pPr/>
              <a:t>10/1/2018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163333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0082B-C70B-4B1F-881A-E791A2A91116}" type="datetimeFigureOut">
              <a:rPr lang="el-GR" smtClean="0"/>
              <a:pPr/>
              <a:t>10/1/2018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101775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A0082B-C70B-4B1F-881A-E791A2A91116}"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366974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0082B-C70B-4B1F-881A-E791A2A91116}"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236611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A0082B-C70B-4B1F-881A-E791A2A91116}" type="datetimeFigureOut">
              <a:rPr lang="el-GR" smtClean="0"/>
              <a:pPr/>
              <a:t>10/1/2018</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2E10E3-92DD-42D4-8B12-B124F6CCB8B4}" type="slidenum">
              <a:rPr lang="el-GR" smtClean="0"/>
              <a:pPr/>
              <a:t>‹#›</a:t>
            </a:fld>
            <a:endParaRPr lang="el-GR"/>
          </a:p>
        </p:txBody>
      </p:sp>
    </p:spTree>
    <p:extLst>
      <p:ext uri="{BB962C8B-B14F-4D97-AF65-F5344CB8AC3E}">
        <p14:creationId xmlns:p14="http://schemas.microsoft.com/office/powerpoint/2010/main" xmlns="" val="172639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issuu.com/sofialahlou8/docs/correspondance_2e_lettre._2e___col__e2ecb79c3e1c7c" TargetMode="External"/><Relationship Id="rId7" Type="http://schemas.openxmlformats.org/officeDocument/2006/relationships/image" Target="../media/image18.jpeg"/><Relationship Id="rId2" Type="http://schemas.openxmlformats.org/officeDocument/2006/relationships/hyperlink" Target="http://issuu.com/sofialahlou8/docs/correspondance_2e_lettre._1___cole_" TargetMode="Externa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issuu.com/sofialahlou8/docs/correspondance_2e_lettre._4___cole_"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ssuu.com/sofialahlou/docs/3e_lettre_de_lituanie"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http://mikra-vivlia.weebly.com/4omicron-delta-sigma-pialphaiotaalphanu943alphasigmaf.html" TargetMode="External"/><Relationship Id="rId7" Type="http://schemas.openxmlformats.org/officeDocument/2006/relationships/image" Target="../media/image31.jpeg"/><Relationship Id="rId2" Type="http://schemas.openxmlformats.org/officeDocument/2006/relationships/hyperlink" Target="http://mikra-vivlia.weebly.com/3o-delta-sigma-pialphaiotaalphanu943alphasigmaf-2016-17.html" TargetMode="Externa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hyperlink" Target="http://mikra-vivlia.weebly.com/" TargetMode="External"/><Relationship Id="rId4" Type="http://schemas.openxmlformats.org/officeDocument/2006/relationships/hyperlink" Target="http://mikra-vivlia.weebly.com/4omicron-delta-sigma-kappaomicronrhoomegapi943omicronupsilon.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SofiaLahlou1/carnet-de-voyage-du-loup-de-lorraine-en-grece" TargetMode="External"/><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hyperlink" Target="https://issuu.com/melanie-desbordes/docs/diaporama_blog_sofia" TargetMode="External"/><Relationship Id="rId1" Type="http://schemas.openxmlformats.org/officeDocument/2006/relationships/slideLayout" Target="../slideLayouts/slideLayout5.xml"/><Relationship Id="rId6" Type="http://schemas.openxmlformats.org/officeDocument/2006/relationships/hyperlink" Target="https://www.slideshare.net/SofiaLahlou1/album-3-ecole-2" TargetMode="External"/><Relationship Id="rId5" Type="http://schemas.openxmlformats.org/officeDocument/2006/relationships/hyperlink" Target="https://www.slideshare.net/SofiaLahlou1/album-3e-ecole-1" TargetMode="External"/><Relationship Id="rId4" Type="http://schemas.openxmlformats.org/officeDocument/2006/relationships/hyperlink" Target="https://www.slideshare.net/SofiaLahlou1/album-2e-ecol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hyperlink" Target="http://users.sch.gr/solahlo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twinning.net/el/pub/index.htm?qlid=26" TargetMode="External"/><Relationship Id="rId2" Type="http://schemas.openxmlformats.org/officeDocument/2006/relationships/hyperlink" Target="https://www.icem-pedagogie-freinet.org/correspondance" TargetMode="External"/><Relationship Id="rId1" Type="http://schemas.openxmlformats.org/officeDocument/2006/relationships/slideLayout" Target="../slideLayouts/slideLayout2.xml"/><Relationship Id="rId4" Type="http://schemas.openxmlformats.org/officeDocument/2006/relationships/hyperlink" Target="http://users.sch.gr/solahlo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cem-pedagogie-freinet.org/correspondance" TargetMode="External"/><Relationship Id="rId2" Type="http://schemas.openxmlformats.org/officeDocument/2006/relationships/hyperlink" Target="https://issuu.com/sofialahlou8/docs/correspondance._mes_classes/2" TargetMode="External"/><Relationship Id="rId1" Type="http://schemas.openxmlformats.org/officeDocument/2006/relationships/slideLayout" Target="../slideLayouts/slideLayout2.xml"/><Relationship Id="rId4" Type="http://schemas.openxmlformats.org/officeDocument/2006/relationships/hyperlink" Target="https://www.icem-pedagogie-freinet.org/node/4875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issuu.com/sofialahlou8/docs/correspondance._1e_lettre._3e___col_175f9fb737c2d7" TargetMode="External"/><Relationship Id="rId3" Type="http://schemas.openxmlformats.org/officeDocument/2006/relationships/hyperlink" Target="https://issuu.com/sofialahlou8/docs/correspondance._1e_lettre._1e___col_76bb889921cfa7" TargetMode="External"/><Relationship Id="rId7" Type="http://schemas.openxmlformats.org/officeDocument/2006/relationships/hyperlink" Target="http://issuu.com/sofialahlou8/docs/correspondance._1e_lettre._2e___col_717ffacc5f067d" TargetMode="External"/><Relationship Id="rId12"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issuu.com/sofialahlou8/docs/correspondance._1e_lettre._2e___col" TargetMode="External"/><Relationship Id="rId11" Type="http://schemas.openxmlformats.org/officeDocument/2006/relationships/hyperlink" Target="http://issuu.com/sofialahlou8/docs/correspondance._1e_lettre._4e___col" TargetMode="External"/><Relationship Id="rId5" Type="http://schemas.openxmlformats.org/officeDocument/2006/relationships/hyperlink" Target="https://issuu.com/sofialahlou8/docs/correspondance._1e_lettre._1e___col_af455639f868ec?utm_source=conversion_success&amp;utm_campaign=Transactional&amp;utm_medium=email" TargetMode="External"/><Relationship Id="rId10" Type="http://schemas.openxmlformats.org/officeDocument/2006/relationships/hyperlink" Target="http://issuu.com/sofialahlou8/docs/correspondance._1e_lettre_4e___cole" TargetMode="External"/><Relationship Id="rId4" Type="http://schemas.openxmlformats.org/officeDocument/2006/relationships/hyperlink" Target="http://issuu.com/sofialahlou8/docs/correspondance._1e_lettre._1e___col_23d318ba75d316" TargetMode="External"/><Relationship Id="rId9" Type="http://schemas.openxmlformats.org/officeDocument/2006/relationships/hyperlink" Target="http://issuu.com/sofialahlou8/docs/correspondance._1e_lettre._3e___co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ssuu.com/sofialahlou8/docs/lettre_1_pour_la_1e___cole_peania_5" TargetMode="External"/><Relationship Id="rId7" Type="http://schemas.openxmlformats.org/officeDocument/2006/relationships/image" Target="../media/image15.jpeg"/><Relationship Id="rId2" Type="http://schemas.openxmlformats.org/officeDocument/2006/relationships/hyperlink" Target="http://issuu.com/sofialahlou8/docs/correspondance._1e_lettre._vilnious" TargetMode="Externa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issuu.com/sofialahlou8/docs/lettres_pour_la_3e___cole_primaire__5759527b5e8269" TargetMode="External"/><Relationship Id="rId4" Type="http://schemas.openxmlformats.org/officeDocument/2006/relationships/hyperlink" Target="http://issuu.com/sofialahlou8/docs/lettres_pour_la_3e___cole_primaire_"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470" y="2467239"/>
            <a:ext cx="3079868" cy="41064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27183" y="55654"/>
            <a:ext cx="4483032" cy="26898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22028" y="2520838"/>
            <a:ext cx="3039667" cy="4052891"/>
          </a:xfrm>
          <a:prstGeom prst="rect">
            <a:avLst/>
          </a:prstGeom>
        </p:spPr>
      </p:pic>
      <p:sp>
        <p:nvSpPr>
          <p:cNvPr id="2" name="Title 1"/>
          <p:cNvSpPr>
            <a:spLocks noGrp="1"/>
          </p:cNvSpPr>
          <p:nvPr>
            <p:ph type="ctrTitle"/>
          </p:nvPr>
        </p:nvSpPr>
        <p:spPr>
          <a:xfrm>
            <a:off x="3013655" y="2489123"/>
            <a:ext cx="5924283" cy="1735147"/>
          </a:xfrm>
        </p:spPr>
        <p:txBody>
          <a:bodyPr/>
          <a:lstStyle/>
          <a:p>
            <a:pPr algn="ctr"/>
            <a:r>
              <a:rPr lang="el-GR" sz="3200" dirty="0"/>
              <a:t/>
            </a:r>
            <a:br>
              <a:rPr lang="el-GR" sz="3200" dirty="0"/>
            </a:br>
            <a:r>
              <a:rPr lang="el-GR" sz="3200" dirty="0"/>
              <a:t>Γαλλικά:</a:t>
            </a:r>
            <a:br>
              <a:rPr lang="el-GR" sz="3200" dirty="0"/>
            </a:br>
            <a:r>
              <a:rPr lang="el-GR" sz="3200" dirty="0"/>
              <a:t>αλληλογραφία, μικρά βιβλία </a:t>
            </a:r>
            <a:br>
              <a:rPr lang="el-GR" sz="3200" dirty="0"/>
            </a:br>
            <a:r>
              <a:rPr lang="el-GR" sz="3200" dirty="0"/>
              <a:t>και άλλες δράσεις 2016-17</a:t>
            </a:r>
          </a:p>
        </p:txBody>
      </p:sp>
      <p:sp>
        <p:nvSpPr>
          <p:cNvPr id="3" name="Subtitle 2"/>
          <p:cNvSpPr>
            <a:spLocks noGrp="1"/>
          </p:cNvSpPr>
          <p:nvPr>
            <p:ph type="subTitle" idx="1"/>
          </p:nvPr>
        </p:nvSpPr>
        <p:spPr>
          <a:xfrm>
            <a:off x="2884869" y="6284890"/>
            <a:ext cx="5795491" cy="573110"/>
          </a:xfrm>
        </p:spPr>
        <p:txBody>
          <a:bodyPr>
            <a:normAutofit/>
          </a:bodyPr>
          <a:lstStyle/>
          <a:p>
            <a:r>
              <a:rPr lang="el-GR" dirty="0">
                <a:solidFill>
                  <a:srgbClr val="FF0000"/>
                </a:solidFill>
              </a:rPr>
              <a:t>Σοφία </a:t>
            </a:r>
            <a:r>
              <a:rPr lang="el-GR" dirty="0" err="1">
                <a:solidFill>
                  <a:srgbClr val="FF0000"/>
                </a:solidFill>
              </a:rPr>
              <a:t>Λάχλου</a:t>
            </a:r>
            <a:r>
              <a:rPr lang="el-GR" dirty="0">
                <a:solidFill>
                  <a:srgbClr val="FF0000"/>
                </a:solidFill>
              </a:rPr>
              <a:t> εκπαιδευτικός Γαλλικής γλώσσας</a:t>
            </a:r>
          </a:p>
        </p:txBody>
      </p:sp>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76712" y="4199392"/>
            <a:ext cx="2925609" cy="208331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1883" y="215114"/>
            <a:ext cx="2162175" cy="211455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431063" y="300425"/>
            <a:ext cx="2076450" cy="2200275"/>
          </a:xfrm>
          <a:prstGeom prst="rect">
            <a:avLst/>
          </a:prstGeom>
        </p:spPr>
      </p:pic>
    </p:spTree>
    <p:extLst>
      <p:ext uri="{BB962C8B-B14F-4D97-AF65-F5344CB8AC3E}">
        <p14:creationId xmlns:p14="http://schemas.microsoft.com/office/powerpoint/2010/main" xmlns="" val="268567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a:t>
            </a:r>
            <a:r>
              <a:rPr lang="el-GR" baseline="30000" dirty="0"/>
              <a:t>η</a:t>
            </a:r>
            <a:r>
              <a:rPr lang="el-GR" dirty="0"/>
              <a:t> επιστολή από Ελλάδα</a:t>
            </a:r>
          </a:p>
        </p:txBody>
      </p:sp>
      <p:sp>
        <p:nvSpPr>
          <p:cNvPr id="3" name="Text Placeholder 2"/>
          <p:cNvSpPr>
            <a:spLocks noGrp="1"/>
          </p:cNvSpPr>
          <p:nvPr>
            <p:ph type="body" idx="1"/>
          </p:nvPr>
        </p:nvSpPr>
        <p:spPr/>
        <p:txBody>
          <a:bodyPr/>
          <a:lstStyle/>
          <a:p>
            <a:endParaRPr lang="el-GR"/>
          </a:p>
        </p:txBody>
      </p:sp>
      <p:sp>
        <p:nvSpPr>
          <p:cNvPr id="4" name="Content Placeholder 3"/>
          <p:cNvSpPr>
            <a:spLocks noGrp="1"/>
          </p:cNvSpPr>
          <p:nvPr>
            <p:ph sz="half" idx="2"/>
          </p:nvPr>
        </p:nvSpPr>
        <p:spPr>
          <a:xfrm>
            <a:off x="675745" y="1930401"/>
            <a:ext cx="4185623" cy="4110962"/>
          </a:xfrm>
        </p:spPr>
        <p:txBody>
          <a:bodyPr/>
          <a:lstStyle/>
          <a:p>
            <a:r>
              <a:rPr lang="el-GR" dirty="0">
                <a:hlinkClick r:id="rId2"/>
              </a:rPr>
              <a:t>1</a:t>
            </a:r>
            <a:r>
              <a:rPr lang="el-GR" baseline="30000" dirty="0">
                <a:hlinkClick r:id="rId2"/>
              </a:rPr>
              <a:t>ο</a:t>
            </a:r>
            <a:r>
              <a:rPr lang="el-GR" dirty="0">
                <a:hlinkClick r:id="rId2"/>
              </a:rPr>
              <a:t> Δημοτικό Σχολείο Παιανίας</a:t>
            </a:r>
            <a:endParaRPr lang="el-GR" dirty="0"/>
          </a:p>
          <a:p>
            <a:r>
              <a:rPr lang="el-GR" dirty="0">
                <a:hlinkClick r:id="rId3"/>
              </a:rPr>
              <a:t>2</a:t>
            </a:r>
            <a:r>
              <a:rPr lang="el-GR" baseline="30000" dirty="0">
                <a:hlinkClick r:id="rId3"/>
              </a:rPr>
              <a:t>ο</a:t>
            </a:r>
            <a:r>
              <a:rPr lang="el-GR" dirty="0">
                <a:hlinkClick r:id="rId3"/>
              </a:rPr>
              <a:t> Δ.Σ. Παιανίας</a:t>
            </a:r>
            <a:endParaRPr lang="el-GR" dirty="0"/>
          </a:p>
          <a:p>
            <a:r>
              <a:rPr lang="el-GR" dirty="0">
                <a:hlinkClick r:id="rId4"/>
              </a:rPr>
              <a:t>4</a:t>
            </a:r>
            <a:r>
              <a:rPr lang="el-GR" baseline="30000" dirty="0">
                <a:hlinkClick r:id="rId4"/>
              </a:rPr>
              <a:t>ο</a:t>
            </a:r>
            <a:r>
              <a:rPr lang="el-GR" dirty="0">
                <a:hlinkClick r:id="rId4"/>
              </a:rPr>
              <a:t> Δ.Σ. Παιανίας</a:t>
            </a:r>
            <a:endParaRPr lang="el-GR" dirty="0"/>
          </a:p>
        </p:txBody>
      </p:sp>
      <p:sp>
        <p:nvSpPr>
          <p:cNvPr id="5" name="Text Placeholder 4"/>
          <p:cNvSpPr>
            <a:spLocks noGrp="1"/>
          </p:cNvSpPr>
          <p:nvPr>
            <p:ph type="body" sz="quarter" idx="3"/>
          </p:nvPr>
        </p:nvSpPr>
        <p:spPr>
          <a:xfrm>
            <a:off x="5454594" y="5765799"/>
            <a:ext cx="4184705" cy="683881"/>
          </a:xfrm>
        </p:spPr>
        <p:txBody>
          <a:bodyPr/>
          <a:lstStyle/>
          <a:p>
            <a:r>
              <a:rPr lang="el-GR" sz="2000" dirty="0">
                <a:solidFill>
                  <a:schemeClr val="accent1"/>
                </a:solidFill>
              </a:rPr>
              <a:t>Η πόλη μου, το σχολείο μου, το πρόγραμμά μου</a:t>
            </a:r>
          </a:p>
        </p:txBody>
      </p:sp>
      <p:sp>
        <p:nvSpPr>
          <p:cNvPr id="6" name="Content Placeholder 5"/>
          <p:cNvSpPr>
            <a:spLocks noGrp="1"/>
          </p:cNvSpPr>
          <p:nvPr>
            <p:ph sz="quarter" idx="4"/>
          </p:nvPr>
        </p:nvSpPr>
        <p:spPr/>
        <p:txBody>
          <a:bodyPr/>
          <a:lstStyle/>
          <a:p>
            <a:endParaRPr lang="el-GR" dirty="0"/>
          </a:p>
          <a:p>
            <a:endParaRPr lang="el-GR" dirty="0"/>
          </a:p>
          <a:p>
            <a:endParaRPr lang="el-GR" dirty="0"/>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2006" y="3631842"/>
            <a:ext cx="2255413" cy="300721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8556" y="3107613"/>
            <a:ext cx="2506551" cy="334206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54595" y="1530797"/>
            <a:ext cx="2999168" cy="399889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656481" y="211409"/>
            <a:ext cx="3356557" cy="4475409"/>
          </a:xfrm>
          <a:prstGeom prst="rect">
            <a:avLst/>
          </a:prstGeom>
        </p:spPr>
      </p:pic>
    </p:spTree>
    <p:extLst>
      <p:ext uri="{BB962C8B-B14F-4D97-AF65-F5344CB8AC3E}">
        <p14:creationId xmlns:p14="http://schemas.microsoft.com/office/powerpoint/2010/main" xmlns="" val="41931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41633" y="326445"/>
            <a:ext cx="3856458" cy="51419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34325" y="463278"/>
            <a:ext cx="3846016" cy="5357860"/>
          </a:xfrm>
          <a:prstGeom prst="rect">
            <a:avLst/>
          </a:prstGeom>
        </p:spPr>
      </p:pic>
      <p:sp>
        <p:nvSpPr>
          <p:cNvPr id="2" name="Title 1"/>
          <p:cNvSpPr>
            <a:spLocks noGrp="1"/>
          </p:cNvSpPr>
          <p:nvPr>
            <p:ph type="title"/>
          </p:nvPr>
        </p:nvSpPr>
        <p:spPr/>
        <p:txBody>
          <a:bodyPr/>
          <a:lstStyle/>
          <a:p>
            <a:r>
              <a:rPr lang="el-GR" dirty="0"/>
              <a:t>Σχέδια και ζωγραφιές</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4975668" y="2504662"/>
            <a:ext cx="3076727" cy="4102304"/>
          </a:xfrm>
        </p:spPr>
      </p:pic>
    </p:spTree>
    <p:extLst>
      <p:ext uri="{BB962C8B-B14F-4D97-AF65-F5344CB8AC3E}">
        <p14:creationId xmlns:p14="http://schemas.microsoft.com/office/powerpoint/2010/main" xmlns="" val="249126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πόλη μου. </a:t>
            </a:r>
            <a:br>
              <a:rPr lang="el-GR" dirty="0"/>
            </a:br>
            <a:r>
              <a:rPr lang="en-US" dirty="0"/>
              <a:t>Mon pays </a:t>
            </a:r>
            <a:r>
              <a:rPr lang="fr-CA" dirty="0"/>
              <a:t>et ma ville</a:t>
            </a:r>
            <a:r>
              <a:rPr lang="el-GR" dirty="0"/>
              <a:t>. </a:t>
            </a:r>
            <a:r>
              <a:rPr lang="fr-CA" dirty="0"/>
              <a:t>École des </a:t>
            </a:r>
            <a:r>
              <a:rPr lang="fr-CA" dirty="0" err="1"/>
              <a:t>Herbures</a:t>
            </a:r>
            <a:endParaRPr lang="el-G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71700" y="1959246"/>
            <a:ext cx="6531674" cy="4898754"/>
          </a:xfrm>
          <a:prstGeom prst="rect">
            <a:avLst/>
          </a:prstGeom>
        </p:spPr>
      </p:pic>
    </p:spTree>
    <p:extLst>
      <p:ext uri="{BB962C8B-B14F-4D97-AF65-F5344CB8AC3E}">
        <p14:creationId xmlns:p14="http://schemas.microsoft.com/office/powerpoint/2010/main" xmlns="" val="179084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63144"/>
          </a:xfrm>
        </p:spPr>
        <p:txBody>
          <a:bodyPr>
            <a:normAutofit/>
          </a:bodyPr>
          <a:lstStyle/>
          <a:p>
            <a:r>
              <a:rPr lang="el-GR" dirty="0"/>
              <a:t>Η χώρα μου </a:t>
            </a:r>
            <a:br>
              <a:rPr lang="el-GR" dirty="0"/>
            </a:br>
            <a:r>
              <a:rPr lang="el-GR" dirty="0"/>
              <a:t>και η πόλη μου. </a:t>
            </a:r>
            <a:r>
              <a:rPr lang="en-US" dirty="0"/>
              <a:t/>
            </a:r>
            <a:br>
              <a:rPr lang="en-US" dirty="0"/>
            </a:br>
            <a:r>
              <a:rPr lang="en-US" dirty="0" err="1"/>
              <a:t>Vilnious</a:t>
            </a:r>
            <a:endParaRPr lang="el-G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577622" y="1161621"/>
            <a:ext cx="6782123" cy="4610636"/>
          </a:xfrm>
          <a:prstGeom prst="rect">
            <a:avLst/>
          </a:prstGeom>
        </p:spPr>
      </p:pic>
    </p:spTree>
    <p:extLst>
      <p:ext uri="{BB962C8B-B14F-4D97-AF65-F5344CB8AC3E}">
        <p14:creationId xmlns:p14="http://schemas.microsoft.com/office/powerpoint/2010/main" xmlns="" val="221357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3</a:t>
            </a:r>
            <a:r>
              <a:rPr lang="el-GR" baseline="30000" dirty="0"/>
              <a:t>η</a:t>
            </a:r>
            <a:r>
              <a:rPr lang="el-GR" dirty="0"/>
              <a:t> επιστολή από </a:t>
            </a:r>
            <a:r>
              <a:rPr lang="en-US" dirty="0" err="1"/>
              <a:t>Vilnious</a:t>
            </a:r>
            <a:r>
              <a:rPr lang="el-GR" dirty="0"/>
              <a:t> </a:t>
            </a:r>
            <a:br>
              <a:rPr lang="el-GR" dirty="0"/>
            </a:br>
            <a:r>
              <a:rPr lang="el-GR" dirty="0"/>
              <a:t>για το 1</a:t>
            </a:r>
            <a:r>
              <a:rPr lang="el-GR" baseline="30000" dirty="0"/>
              <a:t>ο</a:t>
            </a:r>
            <a:r>
              <a:rPr lang="el-GR" dirty="0"/>
              <a:t> Δ.Σ. Παιανίας</a:t>
            </a:r>
          </a:p>
        </p:txBody>
      </p:sp>
      <p:sp>
        <p:nvSpPr>
          <p:cNvPr id="3" name="Content Placeholder 2"/>
          <p:cNvSpPr>
            <a:spLocks noGrp="1"/>
          </p:cNvSpPr>
          <p:nvPr>
            <p:ph idx="1"/>
          </p:nvPr>
        </p:nvSpPr>
        <p:spPr/>
        <p:txBody>
          <a:bodyPr/>
          <a:lstStyle/>
          <a:p>
            <a:r>
              <a:rPr lang="fr-CA" dirty="0">
                <a:hlinkClick r:id="rId2"/>
              </a:rPr>
              <a:t>École </a:t>
            </a:r>
            <a:r>
              <a:rPr lang="fr-CA" dirty="0" err="1">
                <a:hlinkClick r:id="rId2"/>
              </a:rPr>
              <a:t>Kulvietis</a:t>
            </a:r>
            <a:r>
              <a:rPr lang="fr-CA" dirty="0">
                <a:hlinkClick r:id="rId2"/>
              </a:rPr>
              <a:t> pour la 1</a:t>
            </a:r>
            <a:r>
              <a:rPr lang="fr-CA" baseline="30000" dirty="0">
                <a:hlinkClick r:id="rId2"/>
              </a:rPr>
              <a:t>e</a:t>
            </a:r>
            <a:r>
              <a:rPr lang="fr-CA" dirty="0">
                <a:hlinkClick r:id="rId2"/>
              </a:rPr>
              <a:t> école primaire de </a:t>
            </a:r>
            <a:r>
              <a:rPr lang="fr-CA" dirty="0" err="1">
                <a:hlinkClick r:id="rId2"/>
              </a:rPr>
              <a:t>Peania</a:t>
            </a:r>
            <a:endParaRPr lang="fr-CA" dirty="0"/>
          </a:p>
          <a:p>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4012047" y="2646424"/>
            <a:ext cx="3108152" cy="41421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8118" y="2607971"/>
            <a:ext cx="3662846" cy="48813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93309" y="726806"/>
            <a:ext cx="4598431" cy="6128132"/>
          </a:xfrm>
          <a:prstGeom prst="rect">
            <a:avLst/>
          </a:prstGeom>
        </p:spPr>
      </p:pic>
    </p:spTree>
    <p:extLst>
      <p:ext uri="{BB962C8B-B14F-4D97-AF65-F5344CB8AC3E}">
        <p14:creationId xmlns:p14="http://schemas.microsoft.com/office/powerpoint/2010/main" xmlns="" val="417682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9267" y="3747429"/>
            <a:ext cx="4177126" cy="2936706"/>
          </a:xfrm>
          <a:prstGeom prst="rect">
            <a:avLst/>
          </a:prstGeom>
        </p:spPr>
      </p:pic>
      <p:sp>
        <p:nvSpPr>
          <p:cNvPr id="2" name="Title 1"/>
          <p:cNvSpPr>
            <a:spLocks noGrp="1"/>
          </p:cNvSpPr>
          <p:nvPr>
            <p:ph type="title"/>
          </p:nvPr>
        </p:nvSpPr>
        <p:spPr/>
        <p:txBody>
          <a:bodyPr/>
          <a:lstStyle/>
          <a:p>
            <a:r>
              <a:rPr lang="en-US" dirty="0"/>
              <a:t>SKYPE</a:t>
            </a:r>
            <a:r>
              <a:rPr lang="el-GR" dirty="0"/>
              <a:t>.</a:t>
            </a:r>
            <a:r>
              <a:rPr lang="en-US" dirty="0"/>
              <a:t> </a:t>
            </a:r>
            <a:r>
              <a:rPr lang="el-GR" dirty="0"/>
              <a:t>Τα παιδιά</a:t>
            </a:r>
            <a:r>
              <a:rPr lang="en-US" dirty="0"/>
              <a:t> </a:t>
            </a:r>
            <a:r>
              <a:rPr lang="el-GR" dirty="0"/>
              <a:t>μιλούν μεταξύ τους</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53870" y="2156309"/>
            <a:ext cx="4618418" cy="3463814"/>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flipH="1">
            <a:off x="2205772" y="1226708"/>
            <a:ext cx="3435181" cy="2576386"/>
          </a:xfr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46056" y="4060154"/>
            <a:ext cx="3665381" cy="2749036"/>
          </a:xfrm>
          <a:prstGeom prst="rect">
            <a:avLst/>
          </a:prstGeom>
        </p:spPr>
      </p:pic>
    </p:spTree>
    <p:extLst>
      <p:ext uri="{BB962C8B-B14F-4D97-AF65-F5344CB8AC3E}">
        <p14:creationId xmlns:p14="http://schemas.microsoft.com/office/powerpoint/2010/main" xmlns="" val="216079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Στέλνουμε τα μικρά μας βιβλία</a:t>
            </a:r>
          </a:p>
        </p:txBody>
      </p:sp>
      <p:sp>
        <p:nvSpPr>
          <p:cNvPr id="3" name="Text Placeholder 2"/>
          <p:cNvSpPr>
            <a:spLocks noGrp="1"/>
          </p:cNvSpPr>
          <p:nvPr>
            <p:ph type="body" idx="1"/>
          </p:nvPr>
        </p:nvSpPr>
        <p:spPr/>
        <p:txBody>
          <a:bodyPr/>
          <a:lstStyle/>
          <a:p>
            <a:r>
              <a:rPr lang="el-GR" dirty="0"/>
              <a:t>Δες εδώ τα μικρά βιβλία</a:t>
            </a:r>
          </a:p>
        </p:txBody>
      </p:sp>
      <p:sp>
        <p:nvSpPr>
          <p:cNvPr id="4" name="Content Placeholder 3"/>
          <p:cNvSpPr>
            <a:spLocks noGrp="1"/>
          </p:cNvSpPr>
          <p:nvPr>
            <p:ph sz="half" idx="2"/>
          </p:nvPr>
        </p:nvSpPr>
        <p:spPr>
          <a:xfrm>
            <a:off x="1159010" y="2737245"/>
            <a:ext cx="3702358" cy="3304117"/>
          </a:xfrm>
        </p:spPr>
        <p:txBody>
          <a:bodyPr/>
          <a:lstStyle/>
          <a:p>
            <a:r>
              <a:rPr lang="en-US" dirty="0">
                <a:hlinkClick r:id="rId2"/>
              </a:rPr>
              <a:t>3o </a:t>
            </a:r>
            <a:r>
              <a:rPr lang="el-GR" dirty="0">
                <a:hlinkClick r:id="rId2"/>
              </a:rPr>
              <a:t>Δ.Σ. Παιανίας</a:t>
            </a:r>
            <a:endParaRPr lang="el-GR" dirty="0"/>
          </a:p>
          <a:p>
            <a:r>
              <a:rPr lang="el-GR" dirty="0">
                <a:hlinkClick r:id="rId3"/>
              </a:rPr>
              <a:t>4</a:t>
            </a:r>
            <a:r>
              <a:rPr lang="el-GR" baseline="30000" dirty="0">
                <a:hlinkClick r:id="rId3"/>
              </a:rPr>
              <a:t>ο</a:t>
            </a:r>
            <a:r>
              <a:rPr lang="el-GR" dirty="0">
                <a:hlinkClick r:id="rId3"/>
              </a:rPr>
              <a:t> Δ.Σ. Παιανίας</a:t>
            </a:r>
            <a:endParaRPr lang="el-GR" dirty="0"/>
          </a:p>
          <a:p>
            <a:r>
              <a:rPr lang="el-GR" dirty="0">
                <a:hlinkClick r:id="rId4"/>
              </a:rPr>
              <a:t>4</a:t>
            </a:r>
            <a:r>
              <a:rPr lang="el-GR" baseline="30000" dirty="0">
                <a:hlinkClick r:id="rId4"/>
              </a:rPr>
              <a:t>ο</a:t>
            </a:r>
            <a:r>
              <a:rPr lang="el-GR" dirty="0">
                <a:hlinkClick r:id="rId4"/>
              </a:rPr>
              <a:t> Δ.Σ. </a:t>
            </a:r>
            <a:r>
              <a:rPr lang="el-GR" dirty="0" err="1">
                <a:hlinkClick r:id="rId4"/>
              </a:rPr>
              <a:t>Κορωπίου</a:t>
            </a:r>
            <a:endParaRPr lang="el-GR" dirty="0"/>
          </a:p>
        </p:txBody>
      </p:sp>
      <p:sp>
        <p:nvSpPr>
          <p:cNvPr id="5" name="Text Placeholder 4"/>
          <p:cNvSpPr>
            <a:spLocks noGrp="1"/>
          </p:cNvSpPr>
          <p:nvPr>
            <p:ph type="body" sz="quarter" idx="3"/>
          </p:nvPr>
        </p:nvSpPr>
        <p:spPr/>
        <p:txBody>
          <a:bodyPr/>
          <a:lstStyle/>
          <a:p>
            <a:endParaRPr lang="el-GR" dirty="0"/>
          </a:p>
          <a:p>
            <a:endParaRPr lang="el-GR" dirty="0"/>
          </a:p>
          <a:p>
            <a:r>
              <a:rPr lang="el-GR" dirty="0"/>
              <a:t>Μικρά βιβλία</a:t>
            </a:r>
          </a:p>
          <a:p>
            <a:r>
              <a:rPr lang="en-US" dirty="0">
                <a:hlinkClick r:id="rId5"/>
              </a:rPr>
              <a:t>http://mikra-vivlia.weebly.com/</a:t>
            </a:r>
            <a:r>
              <a:rPr lang="el-GR" dirty="0"/>
              <a:t> </a:t>
            </a:r>
          </a:p>
        </p:txBody>
      </p:sp>
      <p:pic>
        <p:nvPicPr>
          <p:cNvPr id="7" name="Content Placeholder 6"/>
          <p:cNvPicPr>
            <a:picLocks noGrp="1" noChangeAspect="1"/>
          </p:cNvPicPr>
          <p:nvPr>
            <p:ph sz="quarter" idx="4"/>
          </p:nvPr>
        </p:nvPicPr>
        <p:blipFill>
          <a:blip r:embed="rId6" cstate="print">
            <a:extLst>
              <a:ext uri="{28A0092B-C50C-407E-A947-70E740481C1C}">
                <a14:useLocalDpi xmlns:a14="http://schemas.microsoft.com/office/drawing/2010/main" xmlns="" val="0"/>
              </a:ext>
            </a:extLst>
          </a:blip>
          <a:stretch>
            <a:fillRect/>
          </a:stretch>
        </p:blipFill>
        <p:spPr>
          <a:xfrm>
            <a:off x="3900505" y="2821785"/>
            <a:ext cx="5270639" cy="369595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59010" y="4669762"/>
            <a:ext cx="1743075"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4042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30629"/>
            <a:ext cx="10948609" cy="1226229"/>
          </a:xfrm>
        </p:spPr>
        <p:txBody>
          <a:bodyPr>
            <a:normAutofit fontScale="90000"/>
          </a:bodyPr>
          <a:lstStyle/>
          <a:p>
            <a:r>
              <a:rPr lang="el-GR" dirty="0"/>
              <a:t>Η συμμετοχή μας στη διεθνή αλληλογραφία με την τάξη της </a:t>
            </a:r>
            <a:r>
              <a:rPr lang="fr-CA" dirty="0"/>
              <a:t>Céline Bouhours,</a:t>
            </a:r>
            <a:r>
              <a:rPr lang="el-GR" dirty="0"/>
              <a:t> </a:t>
            </a:r>
            <a:r>
              <a:rPr lang="fr-CA" dirty="0"/>
              <a:t>École de Remiremont. Lorraine</a:t>
            </a:r>
            <a:endParaRPr lang="el-GR" dirty="0"/>
          </a:p>
        </p:txBody>
      </p:sp>
      <p:sp>
        <p:nvSpPr>
          <p:cNvPr id="3" name="Text Placeholder 2"/>
          <p:cNvSpPr>
            <a:spLocks noGrp="1"/>
          </p:cNvSpPr>
          <p:nvPr>
            <p:ph type="body" idx="1"/>
          </p:nvPr>
        </p:nvSpPr>
        <p:spPr/>
        <p:txBody>
          <a:bodyPr/>
          <a:lstStyle/>
          <a:p>
            <a:endParaRPr lang="el-GR"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2711" y="1356858"/>
            <a:ext cx="4184650" cy="3138487"/>
          </a:xfrm>
        </p:spPr>
      </p:pic>
      <p:sp>
        <p:nvSpPr>
          <p:cNvPr id="5" name="Text Placeholder 4"/>
          <p:cNvSpPr>
            <a:spLocks noGrp="1"/>
          </p:cNvSpPr>
          <p:nvPr>
            <p:ph type="body" sz="quarter" idx="3"/>
          </p:nvPr>
        </p:nvSpPr>
        <p:spPr>
          <a:xfrm>
            <a:off x="4697361" y="1783727"/>
            <a:ext cx="4576640" cy="953518"/>
          </a:xfrm>
        </p:spPr>
        <p:txBody>
          <a:bodyPr/>
          <a:lstStyle/>
          <a:p>
            <a:r>
              <a:rPr lang="el-GR" dirty="0"/>
              <a:t>Το ταξίδι της μασκότ </a:t>
            </a:r>
          </a:p>
          <a:p>
            <a:r>
              <a:rPr lang="el-GR" dirty="0"/>
              <a:t>Γαλλία – Ελλάδα</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1053575" y="4253138"/>
            <a:ext cx="2478881" cy="3305175"/>
          </a:xfr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47125" y="1220559"/>
            <a:ext cx="4043439" cy="303257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63374" y="3164114"/>
            <a:ext cx="3043426" cy="425790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29714" y="4354284"/>
            <a:ext cx="3338286" cy="2503715"/>
          </a:xfrm>
          <a:prstGeom prst="rect">
            <a:avLst/>
          </a:prstGeom>
        </p:spPr>
      </p:pic>
    </p:spTree>
    <p:extLst>
      <p:ext uri="{BB962C8B-B14F-4D97-AF65-F5344CB8AC3E}">
        <p14:creationId xmlns:p14="http://schemas.microsoft.com/office/powerpoint/2010/main" xmlns="" val="183015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951238" y="5449314"/>
            <a:ext cx="2634997" cy="1976248"/>
          </a:xfrm>
        </p:spPr>
      </p:pic>
      <p:sp>
        <p:nvSpPr>
          <p:cNvPr id="2" name="Title 1"/>
          <p:cNvSpPr>
            <a:spLocks noGrp="1"/>
          </p:cNvSpPr>
          <p:nvPr>
            <p:ph type="title"/>
          </p:nvPr>
        </p:nvSpPr>
        <p:spPr>
          <a:xfrm>
            <a:off x="90153" y="609600"/>
            <a:ext cx="9968247" cy="781318"/>
          </a:xfrm>
        </p:spPr>
        <p:txBody>
          <a:bodyPr/>
          <a:lstStyle/>
          <a:p>
            <a:r>
              <a:rPr lang="el-GR" dirty="0"/>
              <a:t>Το ταξίδι της μασκότ Γαλλία - Ελλάδα</a:t>
            </a:r>
          </a:p>
        </p:txBody>
      </p:sp>
      <p:sp>
        <p:nvSpPr>
          <p:cNvPr id="3" name="Text Placeholder 2"/>
          <p:cNvSpPr>
            <a:spLocks noGrp="1"/>
          </p:cNvSpPr>
          <p:nvPr>
            <p:ph type="body" idx="1"/>
          </p:nvPr>
        </p:nvSpPr>
        <p:spPr>
          <a:xfrm>
            <a:off x="1339403" y="1249252"/>
            <a:ext cx="3521965" cy="1661374"/>
          </a:xfrm>
        </p:spPr>
        <p:txBody>
          <a:bodyPr/>
          <a:lstStyle/>
          <a:p>
            <a:r>
              <a:rPr lang="el-GR" dirty="0">
                <a:hlinkClick r:id="rId3"/>
              </a:rPr>
              <a:t> </a:t>
            </a:r>
            <a:endParaRPr lang="el-GR" dirty="0"/>
          </a:p>
          <a:p>
            <a:endParaRPr lang="el-GR" dirty="0"/>
          </a:p>
          <a:p>
            <a:endParaRPr lang="el-GR" dirty="0">
              <a:hlinkClick r:id="rId3"/>
            </a:endParaRPr>
          </a:p>
          <a:p>
            <a:r>
              <a:rPr lang="el-GR" dirty="0">
                <a:hlinkClick r:id="rId3"/>
              </a:rPr>
              <a:t>  </a:t>
            </a:r>
            <a:endParaRPr lang="el-GR" dirty="0"/>
          </a:p>
          <a:p>
            <a:endParaRPr lang="el-GR" dirty="0">
              <a:hlinkClick r:id="rId3"/>
            </a:endParaRPr>
          </a:p>
          <a:p>
            <a:r>
              <a:rPr lang="el-GR" dirty="0">
                <a:hlinkClick r:id="rId3"/>
              </a:rPr>
              <a:t>    </a:t>
            </a:r>
          </a:p>
          <a:p>
            <a:r>
              <a:rPr lang="el-GR" sz="3200" dirty="0">
                <a:hlinkClick r:id="rId3"/>
              </a:rPr>
              <a:t>Διάβασε εδώ</a:t>
            </a:r>
            <a:endParaRPr lang="el-GR" sz="3200" dirty="0"/>
          </a:p>
          <a:p>
            <a:r>
              <a:rPr lang="el-GR" dirty="0"/>
              <a:t>το βιβλίο </a:t>
            </a:r>
          </a:p>
          <a:p>
            <a:r>
              <a:rPr lang="el-GR" dirty="0"/>
              <a:t>των παιδιών</a:t>
            </a:r>
          </a:p>
        </p:txBody>
      </p:sp>
      <p:sp>
        <p:nvSpPr>
          <p:cNvPr id="5" name="Text Placeholder 4"/>
          <p:cNvSpPr>
            <a:spLocks noGrp="1"/>
          </p:cNvSpPr>
          <p:nvPr>
            <p:ph type="body" sz="quarter" idx="3"/>
          </p:nvPr>
        </p:nvSpPr>
        <p:spPr/>
        <p:txBody>
          <a:bodyPr/>
          <a:lstStyle/>
          <a:p>
            <a:endParaRPr lang="el-GR" dirty="0"/>
          </a:p>
        </p:txBody>
      </p:sp>
      <p:pic>
        <p:nvPicPr>
          <p:cNvPr id="17" name="Content Placeholder 16"/>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rot="555063">
            <a:off x="9287432" y="1770108"/>
            <a:ext cx="3160194" cy="4213593"/>
          </a:xfrm>
        </p:spPr>
      </p:pic>
      <p:pic>
        <p:nvPicPr>
          <p:cNvPr id="18" name="Picture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887133">
            <a:off x="3460204" y="1652739"/>
            <a:ext cx="3107315" cy="414308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4073" y="3159765"/>
            <a:ext cx="2773676" cy="369823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65639" y="1543492"/>
            <a:ext cx="3061493" cy="4081990"/>
          </a:xfrm>
          <a:prstGeom prst="rect">
            <a:avLst/>
          </a:prstGeom>
        </p:spPr>
      </p:pic>
    </p:spTree>
    <p:extLst>
      <p:ext uri="{BB962C8B-B14F-4D97-AF65-F5344CB8AC3E}">
        <p14:creationId xmlns:p14="http://schemas.microsoft.com/office/powerpoint/2010/main" xmlns="" val="179117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75004" cy="1320800"/>
          </a:xfrm>
        </p:spPr>
        <p:txBody>
          <a:bodyPr>
            <a:normAutofit fontScale="90000"/>
          </a:bodyPr>
          <a:lstStyle/>
          <a:p>
            <a:r>
              <a:rPr lang="el-GR" b="1" dirty="0"/>
              <a:t>Διαπολιτισμικό Πρόγραμμα με τους Γάλλους φοιτητές από τη </a:t>
            </a:r>
            <a:r>
              <a:rPr lang="el-GR" b="1" dirty="0" err="1"/>
              <a:t>Λωρραίνη</a:t>
            </a:r>
            <a:r>
              <a:rPr lang="el-GR" b="1" dirty="0"/>
              <a:t> και την Τουλούζη</a:t>
            </a:r>
            <a:endParaRPr lang="el-GR" dirty="0"/>
          </a:p>
        </p:txBody>
      </p:sp>
      <p:sp>
        <p:nvSpPr>
          <p:cNvPr id="3" name="Text Placeholder 2"/>
          <p:cNvSpPr>
            <a:spLocks noGrp="1"/>
          </p:cNvSpPr>
          <p:nvPr>
            <p:ph type="body" idx="1"/>
          </p:nvPr>
        </p:nvSpPr>
        <p:spPr>
          <a:xfrm>
            <a:off x="675745" y="1687132"/>
            <a:ext cx="4185623" cy="1050113"/>
          </a:xfrm>
        </p:spPr>
        <p:txBody>
          <a:bodyPr/>
          <a:lstStyle/>
          <a:p>
            <a:r>
              <a:rPr lang="el-GR" b="1" dirty="0">
                <a:hlinkClick r:id="rId2"/>
              </a:rPr>
              <a:t>Δες εδώ </a:t>
            </a:r>
            <a:r>
              <a:rPr lang="en-US" b="1" dirty="0" err="1">
                <a:hlinkClick r:id="rId2"/>
              </a:rPr>
              <a:t>diaporama</a:t>
            </a:r>
            <a:endParaRPr lang="el-GR" b="1" dirty="0"/>
          </a:p>
          <a:p>
            <a:endParaRPr lang="el-GR"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76274" y="2820194"/>
            <a:ext cx="4928689" cy="3696516"/>
          </a:xfrm>
        </p:spPr>
      </p:pic>
      <p:sp>
        <p:nvSpPr>
          <p:cNvPr id="5" name="Text Placeholder 4"/>
          <p:cNvSpPr>
            <a:spLocks noGrp="1"/>
          </p:cNvSpPr>
          <p:nvPr>
            <p:ph type="body" sz="quarter" idx="3"/>
          </p:nvPr>
        </p:nvSpPr>
        <p:spPr>
          <a:xfrm>
            <a:off x="6593983" y="721217"/>
            <a:ext cx="4739425" cy="2987897"/>
          </a:xfrm>
        </p:spPr>
        <p:txBody>
          <a:bodyPr/>
          <a:lstStyle/>
          <a:p>
            <a:endParaRPr lang="en-US" dirty="0"/>
          </a:p>
          <a:p>
            <a:endParaRPr lang="en-US" dirty="0"/>
          </a:p>
          <a:p>
            <a:endParaRPr lang="en-US" dirty="0"/>
          </a:p>
          <a:p>
            <a:r>
              <a:rPr lang="el-GR" sz="2000" dirty="0">
                <a:solidFill>
                  <a:srgbClr val="FF0000"/>
                </a:solidFill>
              </a:rPr>
              <a:t>Διαπολιτισμικά άλμπουμ</a:t>
            </a:r>
            <a:endParaRPr lang="en-US" sz="2000" dirty="0">
              <a:solidFill>
                <a:srgbClr val="FF0000"/>
              </a:solidFill>
            </a:endParaRPr>
          </a:p>
          <a:p>
            <a:r>
              <a:rPr lang="en-US" sz="2000" dirty="0"/>
              <a:t>2</a:t>
            </a:r>
            <a:r>
              <a:rPr lang="el-GR" sz="2000" baseline="30000" dirty="0"/>
              <a:t>ο</a:t>
            </a:r>
            <a:r>
              <a:rPr lang="el-GR" sz="2000" dirty="0"/>
              <a:t> </a:t>
            </a:r>
            <a:r>
              <a:rPr lang="el-GR" sz="2000" dirty="0">
                <a:hlinkClick r:id="rId4"/>
              </a:rPr>
              <a:t>Δ.Σ. Παιανίας </a:t>
            </a:r>
            <a:endParaRPr lang="en-US" sz="2000" dirty="0"/>
          </a:p>
          <a:p>
            <a:r>
              <a:rPr lang="el-GR" sz="2000" dirty="0"/>
              <a:t>3</a:t>
            </a:r>
            <a:r>
              <a:rPr lang="el-GR" sz="2000" baseline="30000" dirty="0"/>
              <a:t>ο</a:t>
            </a:r>
            <a:r>
              <a:rPr lang="el-GR" sz="2000" dirty="0"/>
              <a:t> </a:t>
            </a:r>
            <a:r>
              <a:rPr lang="el-GR" sz="2000" dirty="0">
                <a:hlinkClick r:id="rId5"/>
              </a:rPr>
              <a:t>Δ.Σ. Παιανίας 1</a:t>
            </a:r>
            <a:r>
              <a:rPr lang="en-US" sz="2000" dirty="0"/>
              <a:t> </a:t>
            </a:r>
          </a:p>
          <a:p>
            <a:r>
              <a:rPr lang="el-GR" sz="2000" dirty="0"/>
              <a:t>3</a:t>
            </a:r>
            <a:r>
              <a:rPr lang="el-GR" sz="2000" baseline="30000" dirty="0"/>
              <a:t>ο</a:t>
            </a:r>
            <a:r>
              <a:rPr lang="el-GR" sz="2000" dirty="0"/>
              <a:t> </a:t>
            </a:r>
            <a:r>
              <a:rPr lang="el-GR" sz="2000" dirty="0">
                <a:hlinkClick r:id="rId6"/>
              </a:rPr>
              <a:t>Δ.Σ. Παιανίας 2</a:t>
            </a:r>
            <a:endParaRPr lang="en-US" sz="2000" dirty="0"/>
          </a:p>
        </p:txBody>
      </p:sp>
      <p:pic>
        <p:nvPicPr>
          <p:cNvPr id="7" name="Content Placeholder 6"/>
          <p:cNvPicPr>
            <a:picLocks noGrp="1" noChangeAspect="1"/>
          </p:cNvPicPr>
          <p:nvPr>
            <p:ph sz="quarter" idx="4"/>
          </p:nvPr>
        </p:nvPicPr>
        <p:blipFill>
          <a:blip r:embed="rId7" cstate="print">
            <a:extLst>
              <a:ext uri="{28A0092B-C50C-407E-A947-70E740481C1C}">
                <a14:useLocalDpi xmlns:a14="http://schemas.microsoft.com/office/drawing/2010/main" xmlns="" val="0"/>
              </a:ext>
            </a:extLst>
          </a:blip>
          <a:stretch>
            <a:fillRect/>
          </a:stretch>
        </p:blipFill>
        <p:spPr>
          <a:xfrm>
            <a:off x="6603482" y="3812783"/>
            <a:ext cx="2648606" cy="2446349"/>
          </a:xfrm>
        </p:spPr>
      </p:pic>
    </p:spTree>
    <p:extLst>
      <p:ext uri="{BB962C8B-B14F-4D97-AF65-F5344CB8AC3E}">
        <p14:creationId xmlns:p14="http://schemas.microsoft.com/office/powerpoint/2010/main" xmlns="" val="104822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375601" y="4316081"/>
            <a:ext cx="1854817" cy="1564125"/>
          </a:xfrm>
          <a:prstGeom prst="rect">
            <a:avLst/>
          </a:prstGeom>
        </p:spPr>
      </p:pic>
      <p:sp>
        <p:nvSpPr>
          <p:cNvPr id="2" name="Title 1"/>
          <p:cNvSpPr>
            <a:spLocks noGrp="1"/>
          </p:cNvSpPr>
          <p:nvPr>
            <p:ph type="title"/>
          </p:nvPr>
        </p:nvSpPr>
        <p:spPr/>
        <p:txBody>
          <a:bodyPr/>
          <a:lstStyle/>
          <a:p>
            <a:r>
              <a:rPr lang="el-GR" dirty="0"/>
              <a:t>Γιατί η αλληλογραφία</a:t>
            </a:r>
          </a:p>
        </p:txBody>
      </p:sp>
      <p:sp>
        <p:nvSpPr>
          <p:cNvPr id="3" name="Text Placeholder 2"/>
          <p:cNvSpPr>
            <a:spLocks noGrp="1"/>
          </p:cNvSpPr>
          <p:nvPr>
            <p:ph type="body" idx="1"/>
          </p:nvPr>
        </p:nvSpPr>
        <p:spPr>
          <a:xfrm>
            <a:off x="675745" y="1231901"/>
            <a:ext cx="4185623" cy="596899"/>
          </a:xfrm>
        </p:spPr>
        <p:txBody>
          <a:bodyPr/>
          <a:lstStyle/>
          <a:p>
            <a:r>
              <a:rPr lang="el-GR" dirty="0">
                <a:solidFill>
                  <a:schemeClr val="accent1"/>
                </a:solidFill>
              </a:rPr>
              <a:t>Ανάπτυξη δεξιοτήτων</a:t>
            </a:r>
          </a:p>
        </p:txBody>
      </p:sp>
      <p:sp>
        <p:nvSpPr>
          <p:cNvPr id="4" name="Content Placeholder 3"/>
          <p:cNvSpPr>
            <a:spLocks noGrp="1"/>
          </p:cNvSpPr>
          <p:nvPr>
            <p:ph sz="half" idx="2"/>
          </p:nvPr>
        </p:nvSpPr>
        <p:spPr>
          <a:xfrm>
            <a:off x="675745" y="1930400"/>
            <a:ext cx="4412637" cy="4927600"/>
          </a:xfrm>
        </p:spPr>
        <p:txBody>
          <a:bodyPr>
            <a:normAutofit fontScale="92500" lnSpcReduction="10000"/>
          </a:bodyPr>
          <a:lstStyle/>
          <a:p>
            <a:pPr marL="0" indent="0">
              <a:buNone/>
            </a:pPr>
            <a:r>
              <a:rPr lang="el-GR" dirty="0"/>
              <a:t>Ανάπτυξη δεξιοτήτων επικοινωνίας: κοινωνικής και διαπολιτισμικής συνείδησης και επικοινωνίας, ανακάλυψη του Εγώ μέσα από τον Άλλον</a:t>
            </a:r>
          </a:p>
          <a:p>
            <a:pPr marL="0" indent="0">
              <a:buNone/>
            </a:pPr>
            <a:r>
              <a:rPr lang="el-GR" dirty="0"/>
              <a:t>Ανάπτυξη τεχνολογικών δεξιοτήτων</a:t>
            </a:r>
          </a:p>
          <a:p>
            <a:pPr marL="0" indent="0">
              <a:buNone/>
            </a:pPr>
            <a:r>
              <a:rPr lang="el-GR" dirty="0"/>
              <a:t>Ανάπτυξη γνωστικών δεξιοτήτων</a:t>
            </a:r>
          </a:p>
          <a:p>
            <a:pPr marL="0" indent="0">
              <a:buNone/>
            </a:pPr>
            <a:r>
              <a:rPr lang="el-GR" dirty="0"/>
              <a:t>Ζωντανό μάθημα γεωγραφίας, ιστορίας, πολιτισμού – βιωματική μάθηση</a:t>
            </a:r>
          </a:p>
          <a:p>
            <a:pPr marL="0" indent="0">
              <a:buNone/>
            </a:pPr>
            <a:endParaRPr lang="el-GR" dirty="0"/>
          </a:p>
          <a:p>
            <a:pPr marL="0" indent="0">
              <a:buNone/>
            </a:pPr>
            <a:r>
              <a:rPr lang="el-GR" sz="2600" dirty="0">
                <a:solidFill>
                  <a:schemeClr val="accent1"/>
                </a:solidFill>
              </a:rPr>
              <a:t>Καλλιέργεια σεβασμού της διαφορετικότητας και της αλληλεγγύης</a:t>
            </a:r>
          </a:p>
          <a:p>
            <a:pPr marL="0" indent="0">
              <a:buNone/>
            </a:pPr>
            <a:r>
              <a:rPr lang="el-GR" sz="1900" dirty="0"/>
              <a:t>Ζωντανή επικοινωνία λαών και πολιτισμών, ειρηνική και ανθρωπιστική διάσταση της εκπαίδευσης</a:t>
            </a:r>
            <a:endParaRPr lang="el-GR" sz="1900" dirty="0">
              <a:solidFill>
                <a:schemeClr val="accent1"/>
              </a:solidFill>
            </a:endParaRPr>
          </a:p>
          <a:p>
            <a:pPr marL="0" indent="0">
              <a:buNone/>
            </a:pPr>
            <a:endParaRPr lang="el-GR" sz="2600" dirty="0">
              <a:solidFill>
                <a:schemeClr val="accent1"/>
              </a:solidFill>
            </a:endParaRPr>
          </a:p>
        </p:txBody>
      </p:sp>
      <p:sp>
        <p:nvSpPr>
          <p:cNvPr id="5" name="Text Placeholder 4"/>
          <p:cNvSpPr>
            <a:spLocks noGrp="1"/>
          </p:cNvSpPr>
          <p:nvPr>
            <p:ph type="body" sz="quarter" idx="3"/>
          </p:nvPr>
        </p:nvSpPr>
        <p:spPr>
          <a:xfrm>
            <a:off x="5088383" y="1397001"/>
            <a:ext cx="4185618" cy="838199"/>
          </a:xfrm>
        </p:spPr>
        <p:txBody>
          <a:bodyPr/>
          <a:lstStyle/>
          <a:p>
            <a:r>
              <a:rPr lang="el-GR" dirty="0">
                <a:solidFill>
                  <a:schemeClr val="accent1"/>
                </a:solidFill>
              </a:rPr>
              <a:t>Ανάπτυξη κινήτρου μάθησης και χρήσης της γλώσσας</a:t>
            </a:r>
          </a:p>
        </p:txBody>
      </p:sp>
      <p:sp>
        <p:nvSpPr>
          <p:cNvPr id="6" name="Content Placeholder 5"/>
          <p:cNvSpPr>
            <a:spLocks noGrp="1"/>
          </p:cNvSpPr>
          <p:nvPr>
            <p:ph sz="quarter" idx="4"/>
          </p:nvPr>
        </p:nvSpPr>
        <p:spPr>
          <a:xfrm>
            <a:off x="5088384" y="2336801"/>
            <a:ext cx="4627116" cy="4051120"/>
          </a:xfrm>
        </p:spPr>
        <p:txBody>
          <a:bodyPr>
            <a:normAutofit fontScale="92500" lnSpcReduction="10000"/>
          </a:bodyPr>
          <a:lstStyle/>
          <a:p>
            <a:r>
              <a:rPr lang="el-GR" dirty="0"/>
              <a:t>Τα παιδιά γράφουν για να επικοινωνούν, από την εσωτερική επιθυμία να εκφραστούν προς τους συνομήλικούς τους. Επιμελούνται γλωσσικά τα κείμενά τους αφού απευθύνονται σε αληθινούς αναγνώστες.</a:t>
            </a:r>
          </a:p>
          <a:p>
            <a:r>
              <a:rPr lang="el-GR" dirty="0"/>
              <a:t>«Καλλιεργούμε πρώτα </a:t>
            </a:r>
            <a:r>
              <a:rPr lang="el-GR" dirty="0" err="1"/>
              <a:t>απ’όλα</a:t>
            </a:r>
            <a:r>
              <a:rPr lang="el-GR" dirty="0"/>
              <a:t> αυτή την επιθυμία στο παιδί να επικοινωνήσει με άλλους ανθρώπους, με άλλα παιδιά κυρίως για να επικοινωνήσει τις σκέψεις, τα συναισθήματά του, τα όνειρά του, τις ελπίδες του.»</a:t>
            </a:r>
            <a:endParaRPr lang="el-GR" dirty="0">
              <a:solidFill>
                <a:schemeClr val="accent1"/>
              </a:solidFill>
            </a:endParaRPr>
          </a:p>
          <a:p>
            <a:pPr marL="0" indent="0">
              <a:buNone/>
            </a:pPr>
            <a:r>
              <a:rPr lang="el-GR" dirty="0"/>
              <a:t>                                                  Σ. </a:t>
            </a:r>
            <a:r>
              <a:rPr lang="el-GR" dirty="0" err="1"/>
              <a:t>Φρενέ</a:t>
            </a:r>
            <a:endParaRPr lang="el-GR" sz="2400" dirty="0">
              <a:solidFill>
                <a:schemeClr val="accent1"/>
              </a:solidFill>
            </a:endParaRPr>
          </a:p>
          <a:p>
            <a:pPr marL="0" indent="0">
              <a:buNone/>
            </a:pPr>
            <a:r>
              <a:rPr lang="el-GR" sz="2400" dirty="0">
                <a:solidFill>
                  <a:schemeClr val="accent1"/>
                </a:solidFill>
              </a:rPr>
              <a:t>Άνοιγμα του σχολείου προς τα έξω. </a:t>
            </a:r>
            <a:endParaRPr lang="el-GR" sz="2400" dirty="0"/>
          </a:p>
        </p:txBody>
      </p:sp>
    </p:spTree>
    <p:extLst>
      <p:ext uri="{BB962C8B-B14F-4D97-AF65-F5344CB8AC3E}">
        <p14:creationId xmlns:p14="http://schemas.microsoft.com/office/powerpoint/2010/main" xmlns="" val="46364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92266" cy="1320800"/>
          </a:xfrm>
        </p:spPr>
        <p:txBody>
          <a:bodyPr/>
          <a:lstStyle/>
          <a:p>
            <a:r>
              <a:rPr lang="el-GR" dirty="0"/>
              <a:t>Η τάξη μας. Χαρούμενη και ζωντανή!</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08100" y="1350368"/>
            <a:ext cx="7404100" cy="5279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9582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Γιορτές … </a:t>
            </a:r>
            <a:r>
              <a:rPr lang="en-US" dirty="0"/>
              <a:t>petit </a:t>
            </a:r>
            <a:r>
              <a:rPr lang="fr-CA" dirty="0"/>
              <a:t>déjeuner … </a:t>
            </a:r>
            <a:r>
              <a:rPr lang="el-GR" dirty="0"/>
              <a:t/>
            </a:r>
            <a:br>
              <a:rPr lang="el-GR" dirty="0"/>
            </a:br>
            <a:r>
              <a:rPr lang="fr-CA" dirty="0"/>
              <a:t>et crêpes</a:t>
            </a:r>
            <a:endParaRPr lang="el-GR" dirty="0"/>
          </a:p>
        </p:txBody>
      </p:sp>
      <p:sp>
        <p:nvSpPr>
          <p:cNvPr id="3" name="Text Placeholder 2"/>
          <p:cNvSpPr>
            <a:spLocks noGrp="1"/>
          </p:cNvSpPr>
          <p:nvPr>
            <p:ph type="body" idx="1"/>
          </p:nvPr>
        </p:nvSpPr>
        <p:spPr/>
        <p:txBody>
          <a:bodyPr/>
          <a:lstStyle/>
          <a:p>
            <a:endParaRPr lang="el-G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75745" y="1930400"/>
            <a:ext cx="5731500" cy="4298624"/>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quarter" idx="3"/>
          </p:nvPr>
        </p:nvSpPr>
        <p:spPr/>
        <p:txBody>
          <a:bodyPr/>
          <a:lstStyle/>
          <a:p>
            <a:endParaRPr lang="el-G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7587297" y="360561"/>
            <a:ext cx="4186237" cy="313967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8864" y="2669960"/>
            <a:ext cx="3072152" cy="4094125"/>
          </a:xfrm>
          <a:prstGeom prst="rect">
            <a:avLst/>
          </a:prstGeom>
        </p:spPr>
      </p:pic>
    </p:spTree>
    <p:extLst>
      <p:ext uri="{BB962C8B-B14F-4D97-AF65-F5344CB8AC3E}">
        <p14:creationId xmlns:p14="http://schemas.microsoft.com/office/powerpoint/2010/main" xmlns="" val="220958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Παλαιότερες δράσεις αλληλογραφίας</a:t>
            </a:r>
          </a:p>
        </p:txBody>
      </p:sp>
      <p:sp>
        <p:nvSpPr>
          <p:cNvPr id="3" name="Content Placeholder 2"/>
          <p:cNvSpPr>
            <a:spLocks noGrp="1"/>
          </p:cNvSpPr>
          <p:nvPr>
            <p:ph idx="1"/>
          </p:nvPr>
        </p:nvSpPr>
        <p:spPr>
          <a:xfrm>
            <a:off x="677334" y="1611087"/>
            <a:ext cx="8596668" cy="4430276"/>
          </a:xfrm>
        </p:spPr>
        <p:txBody>
          <a:bodyPr>
            <a:normAutofit/>
          </a:bodyPr>
          <a:lstStyle/>
          <a:p>
            <a:r>
              <a:rPr lang="el-GR" sz="2000" dirty="0"/>
              <a:t>2011-12</a:t>
            </a:r>
            <a:r>
              <a:rPr lang="fr-CA" sz="2000" dirty="0"/>
              <a:t> </a:t>
            </a:r>
            <a:r>
              <a:rPr lang="el-GR" sz="2000" dirty="0"/>
              <a:t>: Δημοτικά Σχολεία Λαυρίου και </a:t>
            </a:r>
            <a:r>
              <a:rPr lang="fr-CA" sz="2000" dirty="0"/>
              <a:t>École primaire de </a:t>
            </a:r>
            <a:r>
              <a:rPr lang="fr-CA" sz="2000" dirty="0" err="1"/>
              <a:t>Dambovita</a:t>
            </a:r>
            <a:r>
              <a:rPr lang="fr-CA" sz="2000" dirty="0"/>
              <a:t>, </a:t>
            </a:r>
            <a:r>
              <a:rPr lang="fr-CA" sz="2000" dirty="0" err="1"/>
              <a:t>Racari</a:t>
            </a:r>
            <a:r>
              <a:rPr lang="fr-CA" sz="2000" dirty="0"/>
              <a:t>, Roumanie </a:t>
            </a:r>
            <a:endParaRPr lang="el-GR" sz="2000" dirty="0"/>
          </a:p>
          <a:p>
            <a:r>
              <a:rPr lang="el-GR" sz="2000" dirty="0"/>
              <a:t>2013-14 : Δημοτικό Σχολείο Παιανίας και </a:t>
            </a:r>
            <a:r>
              <a:rPr lang="fr-CA" sz="2000" dirty="0"/>
              <a:t>École Canadienne de Varsovie</a:t>
            </a:r>
            <a:endParaRPr lang="el-GR" sz="2000" dirty="0"/>
          </a:p>
          <a:p>
            <a:r>
              <a:rPr lang="el-GR" sz="2000" dirty="0"/>
              <a:t>2014-15</a:t>
            </a:r>
            <a:r>
              <a:rPr lang="fr-CA" sz="2000" dirty="0"/>
              <a:t> </a:t>
            </a:r>
            <a:r>
              <a:rPr lang="el-GR" sz="2000" dirty="0"/>
              <a:t>:</a:t>
            </a:r>
          </a:p>
          <a:p>
            <a:pPr lvl="1"/>
            <a:r>
              <a:rPr lang="el-GR" sz="2000" dirty="0"/>
              <a:t>1</a:t>
            </a:r>
            <a:r>
              <a:rPr lang="el-GR" sz="2000" baseline="30000" dirty="0"/>
              <a:t>ο</a:t>
            </a:r>
            <a:r>
              <a:rPr lang="el-GR" sz="2000" dirty="0"/>
              <a:t> Δημοτικό Σχολείο Ραφήνας</a:t>
            </a:r>
            <a:r>
              <a:rPr lang="fr-CA" sz="2000" dirty="0"/>
              <a:t> </a:t>
            </a:r>
            <a:r>
              <a:rPr lang="el-GR" sz="2000" dirty="0"/>
              <a:t>και </a:t>
            </a:r>
            <a:r>
              <a:rPr lang="fr-CA" sz="2000" dirty="0"/>
              <a:t>École Canadienne de Varsovie</a:t>
            </a:r>
            <a:endParaRPr lang="el-GR" sz="2000" dirty="0"/>
          </a:p>
          <a:p>
            <a:pPr lvl="1"/>
            <a:r>
              <a:rPr lang="el-GR" sz="2000" dirty="0"/>
              <a:t>7</a:t>
            </a:r>
            <a:r>
              <a:rPr lang="el-GR" sz="2000" baseline="30000" dirty="0"/>
              <a:t>ο</a:t>
            </a:r>
            <a:r>
              <a:rPr lang="el-GR" sz="2000" dirty="0"/>
              <a:t> Δημοτικό Σχολείο Αρτέμιδος και </a:t>
            </a:r>
            <a:r>
              <a:rPr lang="fr-CA" sz="2000" dirty="0"/>
              <a:t>École </a:t>
            </a:r>
            <a:r>
              <a:rPr lang="el-GR" sz="2000" dirty="0"/>
              <a:t>«</a:t>
            </a:r>
            <a:r>
              <a:rPr lang="fr-CA" sz="2000" dirty="0"/>
              <a:t>Marcel Pagnol</a:t>
            </a:r>
            <a:r>
              <a:rPr lang="el-GR" sz="2000" dirty="0"/>
              <a:t>»</a:t>
            </a:r>
            <a:r>
              <a:rPr lang="fr-CA" sz="2000" dirty="0"/>
              <a:t>, Notre</a:t>
            </a:r>
            <a:r>
              <a:rPr lang="el-GR" sz="2000" dirty="0"/>
              <a:t>-</a:t>
            </a:r>
            <a:r>
              <a:rPr lang="fr-CA" sz="2000" dirty="0"/>
              <a:t>Dame de</a:t>
            </a:r>
            <a:r>
              <a:rPr lang="en-US" sz="2000" dirty="0"/>
              <a:t>s</a:t>
            </a:r>
            <a:r>
              <a:rPr lang="fr-CA" sz="2000" dirty="0"/>
              <a:t> landes, Nantes, France</a:t>
            </a:r>
          </a:p>
          <a:p>
            <a:pPr lvl="1"/>
            <a:r>
              <a:rPr lang="fr-CA" sz="2000"/>
              <a:t>3o </a:t>
            </a:r>
            <a:r>
              <a:rPr lang="el-GR" sz="2000"/>
              <a:t>Δημοτικό </a:t>
            </a:r>
            <a:r>
              <a:rPr lang="el-GR" sz="2000" dirty="0"/>
              <a:t>Σχολείο Αρτέμιδος και </a:t>
            </a:r>
            <a:r>
              <a:rPr lang="fr-CA" sz="2000" dirty="0"/>
              <a:t>École </a:t>
            </a:r>
            <a:r>
              <a:rPr lang="el-GR" sz="2000" dirty="0"/>
              <a:t>«</a:t>
            </a:r>
            <a:r>
              <a:rPr lang="fr-CA" sz="2000" dirty="0"/>
              <a:t>Al. </a:t>
            </a:r>
            <a:r>
              <a:rPr lang="fr-CA" sz="2000" dirty="0" err="1"/>
              <a:t>Ceusianu</a:t>
            </a:r>
            <a:r>
              <a:rPr lang="el-GR" sz="2000" dirty="0"/>
              <a:t>»</a:t>
            </a:r>
            <a:r>
              <a:rPr lang="fr-CA" sz="2000" dirty="0"/>
              <a:t>, </a:t>
            </a:r>
            <a:r>
              <a:rPr lang="fr-CA" sz="2000" dirty="0" err="1"/>
              <a:t>Regmin</a:t>
            </a:r>
            <a:r>
              <a:rPr lang="fr-CA" sz="2000" dirty="0"/>
              <a:t>, Roumanie</a:t>
            </a:r>
            <a:endParaRPr lang="el-GR" sz="2000" dirty="0"/>
          </a:p>
          <a:p>
            <a:pPr marL="457200" lvl="1" indent="0">
              <a:buNone/>
            </a:pPr>
            <a:r>
              <a:rPr lang="el-GR" sz="2000" dirty="0"/>
              <a:t>Βλέπε: </a:t>
            </a:r>
            <a:r>
              <a:rPr lang="en-US" sz="2000" dirty="0">
                <a:hlinkClick r:id="rId2"/>
              </a:rPr>
              <a:t>http://users.sch.gr/solahlou</a:t>
            </a:r>
            <a:endParaRPr lang="en-US" sz="2000" dirty="0"/>
          </a:p>
          <a:p>
            <a:pPr marL="457200" lvl="1" indent="0">
              <a:buNone/>
            </a:pPr>
            <a:endParaRPr lang="el-GR" sz="2000" dirty="0"/>
          </a:p>
        </p:txBody>
      </p:sp>
    </p:spTree>
    <p:extLst>
      <p:ext uri="{BB962C8B-B14F-4D97-AF65-F5344CB8AC3E}">
        <p14:creationId xmlns:p14="http://schemas.microsoft.com/office/powerpoint/2010/main" xmlns="" val="23949317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Χρήσιμα</a:t>
            </a:r>
          </a:p>
        </p:txBody>
      </p:sp>
      <p:sp>
        <p:nvSpPr>
          <p:cNvPr id="3" name="Content Placeholder 2"/>
          <p:cNvSpPr>
            <a:spLocks noGrp="1"/>
          </p:cNvSpPr>
          <p:nvPr>
            <p:ph idx="1"/>
          </p:nvPr>
        </p:nvSpPr>
        <p:spPr>
          <a:xfrm>
            <a:off x="677334" y="1676401"/>
            <a:ext cx="8974666" cy="4364962"/>
          </a:xfrm>
        </p:spPr>
        <p:txBody>
          <a:bodyPr/>
          <a:lstStyle/>
          <a:p>
            <a:r>
              <a:rPr lang="en-US" dirty="0">
                <a:hlinkClick r:id="rId2"/>
              </a:rPr>
              <a:t>https://www.icem-pedagogie-freinet.org/correspondance</a:t>
            </a:r>
            <a:endParaRPr lang="el-GR" dirty="0"/>
          </a:p>
          <a:p>
            <a:r>
              <a:rPr lang="en-US" dirty="0">
                <a:hlinkClick r:id="rId3"/>
              </a:rPr>
              <a:t>https://www.etwinning.net/el/pub/index.htm?qlid=26</a:t>
            </a:r>
            <a:endParaRPr lang="en-US" dirty="0"/>
          </a:p>
          <a:p>
            <a:r>
              <a:rPr lang="en-US" dirty="0">
                <a:hlinkClick r:id="rId4"/>
              </a:rPr>
              <a:t>http://users.sch.gr/solahlou/</a:t>
            </a:r>
            <a:endParaRPr lang="el-GR" dirty="0"/>
          </a:p>
          <a:p>
            <a:r>
              <a:rPr lang="fr-CA" i="1" dirty="0"/>
              <a:t>La correspondance internationale. Guide pratique</a:t>
            </a:r>
            <a:r>
              <a:rPr lang="fr-CA" dirty="0"/>
              <a:t>. ICEM, Solidarité Laïque, 2012</a:t>
            </a:r>
            <a:endParaRPr lang="el-GR" dirty="0">
              <a:hlinkClick r:id="rId2"/>
            </a:endParaRPr>
          </a:p>
          <a:p>
            <a:endParaRPr lang="en-US" dirty="0"/>
          </a:p>
          <a:p>
            <a:endParaRPr lang="el-GR" dirty="0"/>
          </a:p>
        </p:txBody>
      </p:sp>
    </p:spTree>
    <p:extLst>
      <p:ext uri="{BB962C8B-B14F-4D97-AF65-F5344CB8AC3E}">
        <p14:creationId xmlns:p14="http://schemas.microsoft.com/office/powerpoint/2010/main" xmlns="" val="305743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 ανάπτυξης της δράσης</a:t>
            </a:r>
          </a:p>
        </p:txBody>
      </p:sp>
      <p:sp>
        <p:nvSpPr>
          <p:cNvPr id="3" name="Content Placeholder 2"/>
          <p:cNvSpPr>
            <a:spLocks noGrp="1"/>
          </p:cNvSpPr>
          <p:nvPr>
            <p:ph idx="1"/>
          </p:nvPr>
        </p:nvSpPr>
        <p:spPr>
          <a:xfrm>
            <a:off x="677334" y="1498601"/>
            <a:ext cx="8596668" cy="4542762"/>
          </a:xfrm>
        </p:spPr>
        <p:txBody>
          <a:bodyPr>
            <a:normAutofit fontScale="92500" lnSpcReduction="20000"/>
          </a:bodyPr>
          <a:lstStyle/>
          <a:p>
            <a:r>
              <a:rPr lang="el-GR" dirty="0"/>
              <a:t>Περιγραφή της τάξης και αναζήτηση συνεργατών</a:t>
            </a:r>
          </a:p>
          <a:p>
            <a:pPr lvl="2"/>
            <a:r>
              <a:rPr lang="el-GR" dirty="0">
                <a:hlinkClick r:id="rId2"/>
              </a:rPr>
              <a:t>Η περιγραφή</a:t>
            </a:r>
            <a:endParaRPr lang="el-GR" dirty="0"/>
          </a:p>
          <a:p>
            <a:pPr lvl="2"/>
            <a:r>
              <a:rPr lang="el-GR" dirty="0">
                <a:hlinkClick r:id="rId3"/>
              </a:rPr>
              <a:t>Η αναζήτηση</a:t>
            </a:r>
            <a:r>
              <a:rPr lang="en-US" dirty="0">
                <a:hlinkClick r:id="rId3"/>
              </a:rPr>
              <a:t> ICEM</a:t>
            </a:r>
            <a:endParaRPr lang="en-US" dirty="0"/>
          </a:p>
          <a:p>
            <a:pPr lvl="2"/>
            <a:r>
              <a:rPr lang="en-US" dirty="0">
                <a:hlinkClick r:id="rId4"/>
              </a:rPr>
              <a:t>H </a:t>
            </a:r>
            <a:r>
              <a:rPr lang="el-GR" dirty="0">
                <a:hlinkClick r:id="rId4"/>
              </a:rPr>
              <a:t>καταχώρηση</a:t>
            </a:r>
            <a:endParaRPr lang="el-GR" dirty="0"/>
          </a:p>
          <a:p>
            <a:r>
              <a:rPr lang="el-GR" b="1" dirty="0">
                <a:solidFill>
                  <a:schemeClr val="accent1"/>
                </a:solidFill>
              </a:rPr>
              <a:t>Συμβόλαιο</a:t>
            </a:r>
            <a:r>
              <a:rPr lang="el-GR" dirty="0"/>
              <a:t> συνεργασίας (Τρόποι, μέθοδοι, μέσα αλληλογραφίας, περιοδικότητα, κανόνες)</a:t>
            </a:r>
          </a:p>
          <a:p>
            <a:r>
              <a:rPr lang="el-GR" dirty="0"/>
              <a:t>1</a:t>
            </a:r>
            <a:r>
              <a:rPr lang="el-GR" baseline="30000" dirty="0"/>
              <a:t>ο</a:t>
            </a:r>
            <a:r>
              <a:rPr lang="el-GR" dirty="0"/>
              <a:t> συμβούλιο τάξης : πρώτες αποφάσεις, καταμερισμός εργασιών και ανάληψη ρόλων</a:t>
            </a:r>
          </a:p>
          <a:p>
            <a:r>
              <a:rPr lang="el-GR" b="1" dirty="0">
                <a:solidFill>
                  <a:schemeClr val="accent1"/>
                </a:solidFill>
              </a:rPr>
              <a:t>Ρόλοι</a:t>
            </a:r>
            <a:r>
              <a:rPr lang="el-GR" dirty="0"/>
              <a:t>: υπεύθυνοι δράσης: πρόεδρος (για την τήρηση του πλάνου, την τήρηση φακέλου με όλα τα στοιχεία και τα αρχεία), γραμματείς (ανταλλαγή μηνυμάτων ανάμεσα στις τάξεις), συντάκτες (όλοι), επιμελητές κειμένων, φωτογράφοι, υπεύθυνοι χειριστές του σκάνερ, χρήστες του </a:t>
            </a:r>
            <a:r>
              <a:rPr lang="en-US" dirty="0"/>
              <a:t>skype, </a:t>
            </a:r>
            <a:r>
              <a:rPr lang="el-GR" dirty="0"/>
              <a:t>ταχυδρόμοι</a:t>
            </a:r>
          </a:p>
          <a:p>
            <a:r>
              <a:rPr lang="el-GR" dirty="0"/>
              <a:t>Εργασίες σύμφωνα με το πλάνο της δράσης (επιστολές, εικαστικά έργα, παρουσιάσεις, </a:t>
            </a:r>
            <a:r>
              <a:rPr lang="en-US" dirty="0"/>
              <a:t>skype…)</a:t>
            </a:r>
            <a:endParaRPr lang="el-GR" dirty="0"/>
          </a:p>
          <a:p>
            <a:r>
              <a:rPr lang="el-GR" dirty="0"/>
              <a:t>Επόμενα συμβούλια: παρακολούθηση εργασιών, τήρηση κανόνων και χρονοδιαγράμματος. Ανακύκλωση ρόλων και ευθυνών.</a:t>
            </a:r>
          </a:p>
        </p:txBody>
      </p:sp>
    </p:spTree>
    <p:extLst>
      <p:ext uri="{BB962C8B-B14F-4D97-AF65-F5344CB8AC3E}">
        <p14:creationId xmlns:p14="http://schemas.microsoft.com/office/powerpoint/2010/main" xmlns="" val="55558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5100"/>
            <a:ext cx="8596668" cy="736600"/>
          </a:xfrm>
        </p:spPr>
        <p:txBody>
          <a:bodyPr>
            <a:normAutofit/>
          </a:bodyPr>
          <a:lstStyle/>
          <a:p>
            <a:r>
              <a:rPr lang="el-GR" dirty="0"/>
              <a:t>Περιεχόμενα, μορφές αλληλογραφίας</a:t>
            </a:r>
          </a:p>
        </p:txBody>
      </p:sp>
      <p:sp>
        <p:nvSpPr>
          <p:cNvPr id="3" name="Content Placeholder 2"/>
          <p:cNvSpPr>
            <a:spLocks noGrp="1"/>
          </p:cNvSpPr>
          <p:nvPr>
            <p:ph idx="1"/>
          </p:nvPr>
        </p:nvSpPr>
        <p:spPr>
          <a:xfrm>
            <a:off x="677333" y="901700"/>
            <a:ext cx="8931887" cy="5867400"/>
          </a:xfrm>
        </p:spPr>
        <p:txBody>
          <a:bodyPr>
            <a:normAutofit fontScale="85000" lnSpcReduction="20000"/>
          </a:bodyPr>
          <a:lstStyle/>
          <a:p>
            <a:r>
              <a:rPr lang="el-GR" sz="2300" dirty="0"/>
              <a:t>Ατομικές ή / και συλλογικές επιστολές</a:t>
            </a:r>
          </a:p>
          <a:p>
            <a:r>
              <a:rPr lang="el-GR" sz="2300" dirty="0"/>
              <a:t>Ηλεκτρονικά μηνύματα </a:t>
            </a:r>
          </a:p>
          <a:p>
            <a:r>
              <a:rPr lang="el-GR" sz="2300" dirty="0"/>
              <a:t>Ζωγραφιές, παρουσιάσεις, βίντεο, φωτογραφίες</a:t>
            </a:r>
          </a:p>
          <a:p>
            <a:r>
              <a:rPr lang="el-GR" sz="2300" dirty="0"/>
              <a:t>Εφημερίδες τάξης, μικρά βιβλία</a:t>
            </a:r>
          </a:p>
          <a:p>
            <a:r>
              <a:rPr lang="el-GR" sz="2300" dirty="0"/>
              <a:t>Συνομιλία στο </a:t>
            </a:r>
            <a:r>
              <a:rPr lang="en-US" sz="2300" dirty="0"/>
              <a:t>skype</a:t>
            </a:r>
            <a:endParaRPr lang="el-GR" sz="2300" dirty="0"/>
          </a:p>
          <a:p>
            <a:pPr marL="0" indent="0">
              <a:buNone/>
            </a:pPr>
            <a:endParaRPr lang="el-GR" dirty="0"/>
          </a:p>
          <a:p>
            <a:pPr marL="0" indent="0">
              <a:buNone/>
            </a:pPr>
            <a:r>
              <a:rPr lang="el-GR" sz="3800" dirty="0">
                <a:solidFill>
                  <a:schemeClr val="accent1"/>
                </a:solidFill>
              </a:rPr>
              <a:t>Περιοδικότητα</a:t>
            </a:r>
          </a:p>
          <a:p>
            <a:pPr marL="0" indent="0">
              <a:buNone/>
            </a:pPr>
            <a:r>
              <a:rPr lang="el-GR" sz="2400" dirty="0"/>
              <a:t>1</a:t>
            </a:r>
            <a:r>
              <a:rPr lang="el-GR" sz="2400" baseline="30000" dirty="0"/>
              <a:t>η</a:t>
            </a:r>
            <a:r>
              <a:rPr lang="el-GR" sz="2400" dirty="0"/>
              <a:t> επιστολή : Νοέμβριος, 2</a:t>
            </a:r>
            <a:r>
              <a:rPr lang="el-GR" sz="2400" baseline="30000" dirty="0"/>
              <a:t>η</a:t>
            </a:r>
            <a:r>
              <a:rPr lang="el-GR" sz="2400" dirty="0"/>
              <a:t> επιστολή : Φεβρουάριος, 3</a:t>
            </a:r>
            <a:r>
              <a:rPr lang="el-GR" sz="2400" baseline="30000" dirty="0"/>
              <a:t>η</a:t>
            </a:r>
            <a:r>
              <a:rPr lang="el-GR" sz="2400" dirty="0"/>
              <a:t> επιστολή : Μάιος</a:t>
            </a:r>
          </a:p>
          <a:p>
            <a:pPr marL="0" indent="0">
              <a:buNone/>
            </a:pPr>
            <a:endParaRPr lang="el-GR" sz="3200" dirty="0">
              <a:solidFill>
                <a:schemeClr val="accent1"/>
              </a:solidFill>
            </a:endParaRPr>
          </a:p>
          <a:p>
            <a:pPr marL="0" indent="0">
              <a:buNone/>
            </a:pPr>
            <a:r>
              <a:rPr lang="el-GR" sz="4100" dirty="0">
                <a:solidFill>
                  <a:schemeClr val="accent1"/>
                </a:solidFill>
              </a:rPr>
              <a:t>Θέματα </a:t>
            </a:r>
          </a:p>
          <a:p>
            <a:r>
              <a:rPr lang="el-GR" sz="2100" dirty="0"/>
              <a:t>Η πόλη μου, το σχολείο μου, το πρόγραμμά μου</a:t>
            </a:r>
          </a:p>
          <a:p>
            <a:r>
              <a:rPr lang="el-GR" sz="2100" dirty="0"/>
              <a:t>Καθημερινή ζωή, αθλητισμός, </a:t>
            </a:r>
            <a:r>
              <a:rPr lang="el-GR" sz="2100" dirty="0" err="1"/>
              <a:t>χόμπυ</a:t>
            </a:r>
            <a:r>
              <a:rPr lang="el-GR" sz="2100" dirty="0"/>
              <a:t>, παιχνίδια</a:t>
            </a:r>
          </a:p>
          <a:p>
            <a:r>
              <a:rPr lang="el-GR" sz="2100" dirty="0"/>
              <a:t>Κατοικία, διατροφή, επαγγέλματα</a:t>
            </a:r>
            <a:endParaRPr lang="en-US" sz="2100" dirty="0"/>
          </a:p>
          <a:p>
            <a:r>
              <a:rPr lang="el-GR" sz="2100" dirty="0"/>
              <a:t>Οικογένεια, φίλοι</a:t>
            </a:r>
          </a:p>
          <a:p>
            <a:r>
              <a:rPr lang="el-GR" sz="2100" dirty="0"/>
              <a:t>Γιορτές, χοροί, χαρούμενες στιγμές</a:t>
            </a:r>
          </a:p>
          <a:p>
            <a:endParaRPr lang="el-GR" dirty="0"/>
          </a:p>
          <a:p>
            <a:endParaRPr lang="en-US" dirty="0"/>
          </a:p>
          <a:p>
            <a:endParaRPr lang="el-GR" dirty="0"/>
          </a:p>
        </p:txBody>
      </p:sp>
    </p:spTree>
    <p:extLst>
      <p:ext uri="{BB962C8B-B14F-4D97-AF65-F5344CB8AC3E}">
        <p14:creationId xmlns:p14="http://schemas.microsoft.com/office/powerpoint/2010/main" xmlns="" val="252745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Δράση 2016-17. Συνεργαζόμενα σχολεία </a:t>
            </a:r>
          </a:p>
        </p:txBody>
      </p:sp>
      <p:sp>
        <p:nvSpPr>
          <p:cNvPr id="3" name="Content Placeholder 2"/>
          <p:cNvSpPr>
            <a:spLocks noGrp="1"/>
          </p:cNvSpPr>
          <p:nvPr>
            <p:ph sz="half" idx="1"/>
          </p:nvPr>
        </p:nvSpPr>
        <p:spPr>
          <a:xfrm>
            <a:off x="677334" y="1700462"/>
            <a:ext cx="4343983" cy="4652211"/>
          </a:xfrm>
        </p:spPr>
        <p:txBody>
          <a:bodyPr>
            <a:normAutofit lnSpcReduction="10000"/>
          </a:bodyPr>
          <a:lstStyle/>
          <a:p>
            <a:pPr>
              <a:lnSpc>
                <a:spcPct val="120000"/>
              </a:lnSpc>
            </a:pPr>
            <a:r>
              <a:rPr lang="el-GR" b="1" dirty="0"/>
              <a:t>1</a:t>
            </a:r>
            <a:r>
              <a:rPr lang="el-GR" b="1" baseline="30000" dirty="0"/>
              <a:t>ο</a:t>
            </a:r>
            <a:r>
              <a:rPr lang="el-GR" b="1" dirty="0"/>
              <a:t> Δημοτικό σχολείο Παιανίας.  </a:t>
            </a:r>
            <a:r>
              <a:rPr lang="el-GR" dirty="0"/>
              <a:t>Εκπαιδευτικοί</a:t>
            </a:r>
            <a:r>
              <a:rPr lang="fr-CA" dirty="0"/>
              <a:t> :</a:t>
            </a:r>
            <a:r>
              <a:rPr lang="el-GR" dirty="0"/>
              <a:t> Σοφία </a:t>
            </a:r>
            <a:r>
              <a:rPr lang="el-GR" dirty="0" err="1"/>
              <a:t>Λάχλου</a:t>
            </a:r>
            <a:r>
              <a:rPr lang="el-GR" dirty="0"/>
              <a:t>, Βίκυ </a:t>
            </a:r>
            <a:r>
              <a:rPr lang="el-GR" dirty="0" err="1"/>
              <a:t>Βαζαλούκα</a:t>
            </a:r>
            <a:endParaRPr lang="el-GR" dirty="0"/>
          </a:p>
          <a:p>
            <a:pPr>
              <a:lnSpc>
                <a:spcPct val="120000"/>
              </a:lnSpc>
            </a:pPr>
            <a:r>
              <a:rPr lang="el-GR" b="1" dirty="0"/>
              <a:t>2</a:t>
            </a:r>
            <a:r>
              <a:rPr lang="en-US" b="1" dirty="0"/>
              <a:t>o</a:t>
            </a:r>
            <a:r>
              <a:rPr lang="el-GR" b="1" dirty="0"/>
              <a:t>, 3</a:t>
            </a:r>
            <a:r>
              <a:rPr lang="el-GR" b="1" baseline="30000" dirty="0"/>
              <a:t>ο</a:t>
            </a:r>
            <a:r>
              <a:rPr lang="el-GR" b="1" dirty="0"/>
              <a:t>, 4</a:t>
            </a:r>
            <a:r>
              <a:rPr lang="el-GR" b="1" baseline="30000" dirty="0"/>
              <a:t>ο</a:t>
            </a:r>
            <a:r>
              <a:rPr lang="el-GR" b="1" dirty="0"/>
              <a:t> Δημοτικά σχολεία Παιανίας</a:t>
            </a:r>
            <a:r>
              <a:rPr lang="el-GR" dirty="0"/>
              <a:t>. Εκπαιδευτικός</a:t>
            </a:r>
            <a:r>
              <a:rPr lang="fr-CA" dirty="0"/>
              <a:t> :</a:t>
            </a:r>
            <a:r>
              <a:rPr lang="el-GR" dirty="0"/>
              <a:t> Σοφία </a:t>
            </a:r>
            <a:r>
              <a:rPr lang="el-GR" dirty="0" err="1"/>
              <a:t>Λάχλου</a:t>
            </a:r>
            <a:endParaRPr lang="el-GR" dirty="0"/>
          </a:p>
          <a:p>
            <a:pPr>
              <a:lnSpc>
                <a:spcPct val="120000"/>
              </a:lnSpc>
            </a:pPr>
            <a:r>
              <a:rPr lang="el-GR" b="1" dirty="0"/>
              <a:t>4</a:t>
            </a:r>
            <a:r>
              <a:rPr lang="el-GR" b="1" baseline="30000" dirty="0"/>
              <a:t>ο</a:t>
            </a:r>
            <a:r>
              <a:rPr lang="el-GR" b="1" dirty="0"/>
              <a:t> Δημοτικό σχολείο </a:t>
            </a:r>
            <a:r>
              <a:rPr lang="el-GR" b="1" dirty="0" err="1"/>
              <a:t>Κορωπίου</a:t>
            </a:r>
            <a:r>
              <a:rPr lang="fr-CA" b="1" dirty="0"/>
              <a:t>.</a:t>
            </a:r>
            <a:r>
              <a:rPr lang="el-GR" b="1" dirty="0"/>
              <a:t> </a:t>
            </a:r>
            <a:r>
              <a:rPr lang="el-GR" dirty="0"/>
              <a:t>Εκπαιδευτικός</a:t>
            </a:r>
            <a:r>
              <a:rPr lang="fr-CA" dirty="0"/>
              <a:t> :</a:t>
            </a:r>
            <a:r>
              <a:rPr lang="el-GR" dirty="0"/>
              <a:t> Σοφία </a:t>
            </a:r>
            <a:r>
              <a:rPr lang="el-GR" dirty="0" err="1"/>
              <a:t>Λάχλου</a:t>
            </a:r>
            <a:endParaRPr lang="el-GR" dirty="0"/>
          </a:p>
        </p:txBody>
      </p:sp>
      <p:sp>
        <p:nvSpPr>
          <p:cNvPr id="4" name="Content Placeholder 3"/>
          <p:cNvSpPr>
            <a:spLocks noGrp="1"/>
          </p:cNvSpPr>
          <p:nvPr>
            <p:ph sz="half" idx="2"/>
          </p:nvPr>
        </p:nvSpPr>
        <p:spPr>
          <a:xfrm>
            <a:off x="5442857" y="1700463"/>
            <a:ext cx="4644571" cy="4876800"/>
          </a:xfrm>
        </p:spPr>
        <p:txBody>
          <a:bodyPr>
            <a:normAutofit lnSpcReduction="10000"/>
          </a:bodyPr>
          <a:lstStyle/>
          <a:p>
            <a:pPr>
              <a:lnSpc>
                <a:spcPct val="120000"/>
              </a:lnSpc>
            </a:pPr>
            <a:r>
              <a:rPr lang="fr-CA" b="1" dirty="0"/>
              <a:t>École Les Tilleuls</a:t>
            </a:r>
            <a:r>
              <a:rPr lang="fr-CA" dirty="0"/>
              <a:t>. Éloyes en Lorraine. France. Enseignant : </a:t>
            </a:r>
            <a:r>
              <a:rPr lang="fr-CA" b="1" dirty="0"/>
              <a:t>Fabrice </a:t>
            </a:r>
            <a:r>
              <a:rPr lang="fr-CA" b="1" dirty="0" err="1"/>
              <a:t>Viry</a:t>
            </a:r>
            <a:endParaRPr lang="el-GR" dirty="0"/>
          </a:p>
          <a:p>
            <a:pPr>
              <a:lnSpc>
                <a:spcPct val="120000"/>
              </a:lnSpc>
            </a:pPr>
            <a:r>
              <a:rPr lang="fr-CA" b="1" dirty="0"/>
              <a:t>École Primaire des </a:t>
            </a:r>
            <a:r>
              <a:rPr lang="fr-CA" b="1" dirty="0" err="1"/>
              <a:t>Herbures</a:t>
            </a:r>
            <a:r>
              <a:rPr lang="fr-CA" dirty="0"/>
              <a:t>. Saint </a:t>
            </a:r>
            <a:r>
              <a:rPr lang="fr-CA" dirty="0" err="1"/>
              <a:t>Nabord</a:t>
            </a:r>
            <a:r>
              <a:rPr lang="fr-CA" dirty="0"/>
              <a:t> en Lorraine. France. Enseignante : </a:t>
            </a:r>
            <a:r>
              <a:rPr lang="fr-CA" b="1" dirty="0"/>
              <a:t>Clotilde Colin</a:t>
            </a:r>
            <a:endParaRPr lang="el-GR" dirty="0"/>
          </a:p>
          <a:p>
            <a:pPr>
              <a:lnSpc>
                <a:spcPct val="120000"/>
              </a:lnSpc>
            </a:pPr>
            <a:r>
              <a:rPr lang="fr-CA" b="1" dirty="0"/>
              <a:t>École élémentaire Émile Zola</a:t>
            </a:r>
            <a:r>
              <a:rPr lang="fr-CA" dirty="0"/>
              <a:t>. Reims. France. Enseignante : </a:t>
            </a:r>
            <a:r>
              <a:rPr lang="fr-CA" b="1" dirty="0"/>
              <a:t>Florence </a:t>
            </a:r>
            <a:r>
              <a:rPr lang="fr-CA" b="1" dirty="0" err="1"/>
              <a:t>Arribas</a:t>
            </a:r>
            <a:endParaRPr lang="el-GR" dirty="0"/>
          </a:p>
          <a:p>
            <a:pPr>
              <a:lnSpc>
                <a:spcPct val="120000"/>
              </a:lnSpc>
            </a:pPr>
            <a:r>
              <a:rPr lang="fr-CA" b="1" dirty="0"/>
              <a:t>École élémentaire de Mézin</a:t>
            </a:r>
            <a:r>
              <a:rPr lang="fr-CA" dirty="0"/>
              <a:t>. Mézin. France. Enseignant : </a:t>
            </a:r>
            <a:r>
              <a:rPr lang="fr-CA" b="1" dirty="0"/>
              <a:t>François le Ménahèze</a:t>
            </a:r>
            <a:endParaRPr lang="el-GR" dirty="0"/>
          </a:p>
          <a:p>
            <a:pPr>
              <a:lnSpc>
                <a:spcPct val="120000"/>
              </a:lnSpc>
            </a:pPr>
            <a:r>
              <a:rPr lang="fr-CA" b="1" dirty="0"/>
              <a:t>École d’</a:t>
            </a:r>
            <a:r>
              <a:rPr lang="fr-CA" b="1" dirty="0" err="1"/>
              <a:t>Abraomas</a:t>
            </a:r>
            <a:r>
              <a:rPr lang="fr-CA" b="1" dirty="0"/>
              <a:t> </a:t>
            </a:r>
            <a:r>
              <a:rPr lang="fr-CA" b="1" dirty="0" err="1"/>
              <a:t>Kulvietis</a:t>
            </a:r>
            <a:r>
              <a:rPr lang="fr-CA" dirty="0"/>
              <a:t>. Vilnius. Lituanie. </a:t>
            </a:r>
            <a:r>
              <a:rPr lang="fr-CA" dirty="0" err="1"/>
              <a:t>Enseignnte</a:t>
            </a:r>
            <a:r>
              <a:rPr lang="fr-CA" dirty="0"/>
              <a:t> : </a:t>
            </a:r>
            <a:r>
              <a:rPr lang="fr-CA" b="1" dirty="0" err="1"/>
              <a:t>Oksana</a:t>
            </a:r>
            <a:r>
              <a:rPr lang="fr-CA" b="1" dirty="0"/>
              <a:t> </a:t>
            </a:r>
            <a:r>
              <a:rPr lang="fr-CA" b="1" dirty="0" err="1"/>
              <a:t>Smirnova</a:t>
            </a:r>
            <a:r>
              <a:rPr lang="fr-CA" dirty="0"/>
              <a:t> </a:t>
            </a:r>
            <a:endParaRPr lang="el-GR" dirty="0"/>
          </a:p>
          <a:p>
            <a:endParaRPr lang="el-GR" dirty="0"/>
          </a:p>
        </p:txBody>
      </p:sp>
    </p:spTree>
    <p:extLst>
      <p:ext uri="{BB962C8B-B14F-4D97-AF65-F5344CB8AC3E}">
        <p14:creationId xmlns:p14="http://schemas.microsoft.com/office/powerpoint/2010/main" xmlns="" val="7989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7437570" y="3327472"/>
            <a:ext cx="4413160" cy="2647896"/>
          </a:xfrm>
          <a:prstGeom prst="rect">
            <a:avLst/>
          </a:prstGeom>
        </p:spPr>
      </p:pic>
      <p:sp>
        <p:nvSpPr>
          <p:cNvPr id="2" name="Title 1"/>
          <p:cNvSpPr>
            <a:spLocks noGrp="1"/>
          </p:cNvSpPr>
          <p:nvPr>
            <p:ph type="title"/>
          </p:nvPr>
        </p:nvSpPr>
        <p:spPr/>
        <p:txBody>
          <a:bodyPr/>
          <a:lstStyle/>
          <a:p>
            <a:r>
              <a:rPr lang="el-GR" dirty="0"/>
              <a:t>Συμβόλαιο συνεργασίας</a:t>
            </a:r>
          </a:p>
        </p:txBody>
      </p:sp>
      <p:sp>
        <p:nvSpPr>
          <p:cNvPr id="3" name="Content Placeholder 2"/>
          <p:cNvSpPr>
            <a:spLocks noGrp="1"/>
          </p:cNvSpPr>
          <p:nvPr>
            <p:ph idx="1"/>
          </p:nvPr>
        </p:nvSpPr>
        <p:spPr/>
        <p:txBody>
          <a:bodyPr/>
          <a:lstStyle/>
          <a:p>
            <a:r>
              <a:rPr lang="el-GR" dirty="0"/>
              <a:t>Ανταλλαγή επιστολών με το ταχυδρομείο (Νοέμβριος, Μάρτιος, Μάιος)</a:t>
            </a:r>
          </a:p>
          <a:p>
            <a:r>
              <a:rPr lang="el-GR" dirty="0"/>
              <a:t>Ανταλλαγή σχεδίων και έργων των παιδιών</a:t>
            </a:r>
          </a:p>
          <a:p>
            <a:r>
              <a:rPr lang="el-GR" dirty="0"/>
              <a:t>Ανταλλαγή παρουσίασης του τόπου και του σχολείου</a:t>
            </a:r>
          </a:p>
          <a:p>
            <a:r>
              <a:rPr lang="el-GR" dirty="0"/>
              <a:t>Επικοινωνία με </a:t>
            </a:r>
            <a:r>
              <a:rPr lang="en-US" dirty="0"/>
              <a:t>skype</a:t>
            </a:r>
            <a:r>
              <a:rPr lang="el-GR" dirty="0"/>
              <a:t> (Μάιος 2017)</a:t>
            </a:r>
          </a:p>
          <a:p>
            <a:endParaRPr lang="el-G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7482" y="4069725"/>
            <a:ext cx="3133859" cy="23503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85291" y="4185634"/>
            <a:ext cx="3382535" cy="2029521"/>
          </a:xfrm>
          <a:prstGeom prst="rect">
            <a:avLst/>
          </a:prstGeom>
        </p:spPr>
      </p:pic>
    </p:spTree>
    <p:extLst>
      <p:ext uri="{BB962C8B-B14F-4D97-AF65-F5344CB8AC3E}">
        <p14:creationId xmlns:p14="http://schemas.microsoft.com/office/powerpoint/2010/main" xmlns="" val="343032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γνωριμίας</a:t>
            </a:r>
          </a:p>
        </p:txBody>
      </p:sp>
      <p:sp>
        <p:nvSpPr>
          <p:cNvPr id="3" name="Text Placeholder 2"/>
          <p:cNvSpPr>
            <a:spLocks noGrp="1"/>
          </p:cNvSpPr>
          <p:nvPr>
            <p:ph type="body" idx="1"/>
          </p:nvPr>
        </p:nvSpPr>
        <p:spPr/>
        <p:txBody>
          <a:bodyPr/>
          <a:lstStyle/>
          <a:p>
            <a:pPr algn="ctr"/>
            <a:r>
              <a:rPr lang="en-US" dirty="0"/>
              <a:t>Devine qui je </a:t>
            </a:r>
            <a:r>
              <a:rPr lang="en-US" dirty="0" err="1"/>
              <a:t>suis</a:t>
            </a:r>
            <a:r>
              <a:rPr lang="en-US" dirty="0"/>
              <a:t>!</a:t>
            </a:r>
          </a:p>
          <a:p>
            <a:pPr algn="ctr"/>
            <a:r>
              <a:rPr lang="el-GR" dirty="0"/>
              <a:t>Μάντεψε ποιος είμαι</a:t>
            </a:r>
            <a:r>
              <a:rPr lang="en-US" dirty="0"/>
              <a:t>!</a:t>
            </a:r>
            <a:endParaRPr lang="el-GR"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76275" y="2820438"/>
            <a:ext cx="4184650" cy="3137998"/>
          </a:xfrm>
        </p:spPr>
      </p:pic>
      <p:sp>
        <p:nvSpPr>
          <p:cNvPr id="5" name="Text Placeholder 4"/>
          <p:cNvSpPr>
            <a:spLocks noGrp="1"/>
          </p:cNvSpPr>
          <p:nvPr>
            <p:ph type="body" sz="quarter" idx="3"/>
          </p:nvPr>
        </p:nvSpPr>
        <p:spPr/>
        <p:txBody>
          <a:bodyPr/>
          <a:lstStyle/>
          <a:p>
            <a:pPr algn="ctr"/>
            <a:r>
              <a:rPr lang="en-US" dirty="0"/>
              <a:t>Descriptions</a:t>
            </a:r>
            <a:endParaRPr lang="el-GR" dirty="0"/>
          </a:p>
        </p:txBody>
      </p:sp>
      <p:sp>
        <p:nvSpPr>
          <p:cNvPr id="6" name="Content Placeholder 5"/>
          <p:cNvSpPr>
            <a:spLocks noGrp="1"/>
          </p:cNvSpPr>
          <p:nvPr>
            <p:ph sz="quarter" idx="4"/>
          </p:nvPr>
        </p:nvSpPr>
        <p:spPr/>
        <p:txBody>
          <a:bodyPr>
            <a:normAutofit fontScale="85000" lnSpcReduction="20000"/>
          </a:bodyPr>
          <a:lstStyle/>
          <a:p>
            <a:r>
              <a:rPr lang="fr-FR" dirty="0"/>
              <a:t>Je m’appelle </a:t>
            </a:r>
            <a:r>
              <a:rPr lang="fr-FR" dirty="0" err="1"/>
              <a:t>Maëlys</a:t>
            </a:r>
            <a:r>
              <a:rPr lang="fr-FR" dirty="0"/>
              <a:t>, je suis une fille, j’ai les cheveux blonds, j’ai un tee-shirt gris.</a:t>
            </a:r>
            <a:endParaRPr lang="el-GR" dirty="0"/>
          </a:p>
          <a:p>
            <a:r>
              <a:rPr lang="fr-FR" dirty="0"/>
              <a:t>Je m’appelle Lara, je suis une fille, j’ai les cheveux bruns, j’ai des lunettes et j’ai un pull bleu. </a:t>
            </a:r>
            <a:endParaRPr lang="el-GR" dirty="0"/>
          </a:p>
          <a:p>
            <a:r>
              <a:rPr lang="fr-FR" dirty="0"/>
              <a:t>Je m’appelle </a:t>
            </a:r>
            <a:r>
              <a:rPr lang="fr-FR" dirty="0" err="1"/>
              <a:t>Ilona</a:t>
            </a:r>
            <a:r>
              <a:rPr lang="fr-FR" dirty="0"/>
              <a:t>, je suis une fille, j’ai les cheveux bruns, j’ai un pull rose. </a:t>
            </a:r>
            <a:endParaRPr lang="el-GR" dirty="0"/>
          </a:p>
          <a:p>
            <a:r>
              <a:rPr lang="fr-FR" dirty="0"/>
              <a:t>Je m’appelle Lucas, je suis un garçon, j’ai des lunettes, je suis blond.</a:t>
            </a:r>
            <a:endParaRPr lang="el-GR" dirty="0"/>
          </a:p>
          <a:p>
            <a:r>
              <a:rPr lang="fr-FR" dirty="0"/>
              <a:t>Je m’appelle Line, je suis une fille, , j’ai les cheveux blonds foncés, j’ai un tee-shirt bleu. </a:t>
            </a:r>
            <a:endParaRPr lang="el-GR" dirty="0"/>
          </a:p>
          <a:p>
            <a:r>
              <a:rPr lang="fr-FR" dirty="0"/>
              <a:t>Je m’appelle Ethan, je suis un garçon, j’ai les cheveux bruns, j’ai un tee-shirt gris.</a:t>
            </a:r>
            <a:endParaRPr lang="el-GR" dirty="0"/>
          </a:p>
          <a:p>
            <a:endParaRPr lang="el-GR" dirty="0"/>
          </a:p>
        </p:txBody>
      </p:sp>
    </p:spTree>
    <p:extLst>
      <p:ext uri="{BB962C8B-B14F-4D97-AF65-F5344CB8AC3E}">
        <p14:creationId xmlns:p14="http://schemas.microsoft.com/office/powerpoint/2010/main" xmlns="" val="37595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7743" y="1930400"/>
            <a:ext cx="3554838" cy="4739784"/>
          </a:xfrm>
          <a:prstGeom prst="rect">
            <a:avLst/>
          </a:prstGeom>
        </p:spPr>
      </p:pic>
      <p:sp>
        <p:nvSpPr>
          <p:cNvPr id="2" name="Title 1"/>
          <p:cNvSpPr>
            <a:spLocks noGrp="1"/>
          </p:cNvSpPr>
          <p:nvPr>
            <p:ph type="title"/>
          </p:nvPr>
        </p:nvSpPr>
        <p:spPr>
          <a:xfrm>
            <a:off x="677334" y="386367"/>
            <a:ext cx="8596668" cy="908318"/>
          </a:xfrm>
        </p:spPr>
        <p:txBody>
          <a:bodyPr/>
          <a:lstStyle/>
          <a:p>
            <a:r>
              <a:rPr lang="el-GR" dirty="0"/>
              <a:t>1</a:t>
            </a:r>
            <a:r>
              <a:rPr lang="el-GR" baseline="30000" dirty="0"/>
              <a:t>η</a:t>
            </a:r>
            <a:r>
              <a:rPr lang="el-GR" dirty="0"/>
              <a:t> επιστολή Νοέμβριος 2017</a:t>
            </a:r>
          </a:p>
        </p:txBody>
      </p:sp>
      <p:sp>
        <p:nvSpPr>
          <p:cNvPr id="3" name="Content Placeholder 2"/>
          <p:cNvSpPr>
            <a:spLocks noGrp="1"/>
          </p:cNvSpPr>
          <p:nvPr>
            <p:ph idx="1"/>
          </p:nvPr>
        </p:nvSpPr>
        <p:spPr>
          <a:xfrm>
            <a:off x="677334" y="1519707"/>
            <a:ext cx="8596668" cy="5125792"/>
          </a:xfrm>
        </p:spPr>
        <p:txBody>
          <a:bodyPr>
            <a:normAutofit fontScale="70000" lnSpcReduction="20000"/>
          </a:bodyPr>
          <a:lstStyle/>
          <a:p>
            <a:endParaRPr lang="el-GR" dirty="0">
              <a:hlinkClick r:id="rId3"/>
            </a:endParaRPr>
          </a:p>
          <a:p>
            <a:r>
              <a:rPr lang="el-GR" dirty="0">
                <a:hlinkClick r:id="rId4"/>
              </a:rPr>
              <a:t>1</a:t>
            </a:r>
            <a:r>
              <a:rPr lang="el-GR" baseline="30000" dirty="0">
                <a:hlinkClick r:id="rId4"/>
              </a:rPr>
              <a:t>ο</a:t>
            </a:r>
            <a:r>
              <a:rPr lang="el-GR" dirty="0">
                <a:hlinkClick r:id="rId4"/>
              </a:rPr>
              <a:t> Δημοτικό Σχολείο Παιανίας. Ε</a:t>
            </a:r>
            <a:endParaRPr lang="el-GR" dirty="0"/>
          </a:p>
          <a:p>
            <a:endParaRPr lang="en-US" dirty="0">
              <a:hlinkClick r:id="rId5"/>
            </a:endParaRPr>
          </a:p>
          <a:p>
            <a:r>
              <a:rPr lang="en-US" dirty="0">
                <a:hlinkClick r:id="rId5"/>
              </a:rPr>
              <a:t>1o </a:t>
            </a:r>
            <a:r>
              <a:rPr lang="el-GR" dirty="0">
                <a:hlinkClick r:id="rId5"/>
              </a:rPr>
              <a:t>Δημοτικό Σχολείο Παιανίας. ΣΤ1 </a:t>
            </a:r>
            <a:endParaRPr lang="en-US" dirty="0"/>
          </a:p>
          <a:p>
            <a:endParaRPr lang="el-GR" dirty="0">
              <a:hlinkClick r:id="rId3"/>
            </a:endParaRPr>
          </a:p>
          <a:p>
            <a:r>
              <a:rPr lang="en-US" dirty="0">
                <a:hlinkClick r:id="rId3"/>
              </a:rPr>
              <a:t>1o </a:t>
            </a:r>
            <a:r>
              <a:rPr lang="el-GR" dirty="0">
                <a:hlinkClick r:id="rId3"/>
              </a:rPr>
              <a:t>Δημοτικό Σχολείο Παιανίας. ΣΤ2 </a:t>
            </a:r>
          </a:p>
          <a:p>
            <a:endParaRPr lang="el-GR" dirty="0">
              <a:hlinkClick r:id="rId3"/>
            </a:endParaRPr>
          </a:p>
          <a:p>
            <a:r>
              <a:rPr lang="el-GR" dirty="0">
                <a:hlinkClick r:id="rId6"/>
              </a:rPr>
              <a:t>2</a:t>
            </a:r>
            <a:r>
              <a:rPr lang="el-GR" baseline="30000" dirty="0">
                <a:hlinkClick r:id="rId6"/>
              </a:rPr>
              <a:t>ο</a:t>
            </a:r>
            <a:r>
              <a:rPr lang="el-GR" dirty="0">
                <a:hlinkClick r:id="rId6"/>
              </a:rPr>
              <a:t> Δημοτικό Σχολείο Παιανίας. Ε</a:t>
            </a:r>
            <a:r>
              <a:rPr lang="en-US" dirty="0">
                <a:hlinkClick r:id="rId6"/>
              </a:rPr>
              <a:t>1</a:t>
            </a:r>
            <a:r>
              <a:rPr lang="el-GR" dirty="0">
                <a:hlinkClick r:id="rId6"/>
              </a:rPr>
              <a:t>.</a:t>
            </a:r>
            <a:endParaRPr lang="el-GR" dirty="0"/>
          </a:p>
          <a:p>
            <a:endParaRPr lang="el-GR" dirty="0"/>
          </a:p>
          <a:p>
            <a:r>
              <a:rPr lang="el-GR" dirty="0">
                <a:hlinkClick r:id="rId7"/>
              </a:rPr>
              <a:t>2</a:t>
            </a:r>
            <a:r>
              <a:rPr lang="el-GR" baseline="30000" dirty="0">
                <a:hlinkClick r:id="rId7"/>
              </a:rPr>
              <a:t>ο</a:t>
            </a:r>
            <a:r>
              <a:rPr lang="el-GR" dirty="0">
                <a:hlinkClick r:id="rId7"/>
              </a:rPr>
              <a:t> Δημοτικό Σχολείο Παιανίας. Ε2</a:t>
            </a:r>
            <a:endParaRPr lang="el-GR" dirty="0"/>
          </a:p>
          <a:p>
            <a:endParaRPr lang="el-GR" dirty="0"/>
          </a:p>
          <a:p>
            <a:r>
              <a:rPr lang="el-GR" dirty="0">
                <a:hlinkClick r:id="rId8"/>
              </a:rPr>
              <a:t>3</a:t>
            </a:r>
            <a:r>
              <a:rPr lang="el-GR" baseline="30000" dirty="0">
                <a:hlinkClick r:id="rId8"/>
              </a:rPr>
              <a:t>ο</a:t>
            </a:r>
            <a:r>
              <a:rPr lang="el-GR" dirty="0">
                <a:hlinkClick r:id="rId8"/>
              </a:rPr>
              <a:t> Δημοτικό Σχολείο Παιανίας. Ε</a:t>
            </a:r>
            <a:endParaRPr lang="el-GR" dirty="0"/>
          </a:p>
          <a:p>
            <a:pPr marL="0" indent="0">
              <a:buNone/>
            </a:pPr>
            <a:endParaRPr lang="el-GR" dirty="0">
              <a:hlinkClick r:id="rId9"/>
            </a:endParaRPr>
          </a:p>
          <a:p>
            <a:r>
              <a:rPr lang="el-GR" dirty="0">
                <a:hlinkClick r:id="rId9"/>
              </a:rPr>
              <a:t>3</a:t>
            </a:r>
            <a:r>
              <a:rPr lang="el-GR" baseline="30000" dirty="0">
                <a:hlinkClick r:id="rId9"/>
              </a:rPr>
              <a:t>ο</a:t>
            </a:r>
            <a:r>
              <a:rPr lang="el-GR" dirty="0">
                <a:hlinkClick r:id="rId9"/>
              </a:rPr>
              <a:t> Δημοτικό Σχολείο Παιανίας.</a:t>
            </a:r>
            <a:r>
              <a:rPr lang="en-US" dirty="0">
                <a:hlinkClick r:id="rId9"/>
              </a:rPr>
              <a:t> </a:t>
            </a:r>
            <a:r>
              <a:rPr lang="el-GR" dirty="0">
                <a:hlinkClick r:id="rId9"/>
              </a:rPr>
              <a:t>ΣΤ</a:t>
            </a:r>
            <a:endParaRPr lang="el-GR" dirty="0"/>
          </a:p>
          <a:p>
            <a:pPr marL="0" indent="0">
              <a:buNone/>
            </a:pPr>
            <a:endParaRPr lang="el-GR" dirty="0"/>
          </a:p>
          <a:p>
            <a:r>
              <a:rPr lang="el-GR" dirty="0">
                <a:hlinkClick r:id="rId10"/>
              </a:rPr>
              <a:t>4</a:t>
            </a:r>
            <a:r>
              <a:rPr lang="el-GR" baseline="30000" dirty="0">
                <a:hlinkClick r:id="rId10"/>
              </a:rPr>
              <a:t>ο</a:t>
            </a:r>
            <a:r>
              <a:rPr lang="el-GR" dirty="0">
                <a:hlinkClick r:id="rId10"/>
              </a:rPr>
              <a:t> Δημοτικό Σχολείο Παιανίας. ΣΤ</a:t>
            </a:r>
            <a:endParaRPr lang="el-GR" dirty="0"/>
          </a:p>
          <a:p>
            <a:endParaRPr lang="en-US" dirty="0"/>
          </a:p>
          <a:p>
            <a:r>
              <a:rPr lang="en-US" dirty="0">
                <a:hlinkClick r:id="rId11"/>
              </a:rPr>
              <a:t>4o </a:t>
            </a:r>
            <a:r>
              <a:rPr lang="el-GR" dirty="0">
                <a:hlinkClick r:id="rId11"/>
              </a:rPr>
              <a:t> Δημοτικό Σχολείο </a:t>
            </a:r>
            <a:r>
              <a:rPr lang="el-GR" dirty="0" err="1">
                <a:hlinkClick r:id="rId11"/>
              </a:rPr>
              <a:t>Κορωπίου</a:t>
            </a:r>
            <a:r>
              <a:rPr lang="el-GR" dirty="0">
                <a:hlinkClick r:id="rId11"/>
              </a:rPr>
              <a:t> ΣΤ</a:t>
            </a:r>
            <a:endParaRPr lang="el-GR" dirty="0"/>
          </a:p>
          <a:p>
            <a:endParaRPr lang="el-GR" dirty="0"/>
          </a:p>
          <a:p>
            <a:endParaRPr lang="el-GR" dirty="0">
              <a:hlinkClick r:id="rId3"/>
            </a:endParaRPr>
          </a:p>
          <a:p>
            <a:endParaRPr lang="el-GR" dirty="0">
              <a:hlinkClick r:id="rId3"/>
            </a:endParaRPr>
          </a:p>
          <a:p>
            <a:pPr marL="0" indent="0">
              <a:buNone/>
            </a:pPr>
            <a:endParaRPr lang="el-GR" dirty="0"/>
          </a:p>
        </p:txBody>
      </p:sp>
      <p:pic>
        <p:nvPicPr>
          <p:cNvPr id="4" name="Picture 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148585" y="1270000"/>
            <a:ext cx="3554837" cy="4739783"/>
          </a:xfrm>
          <a:prstGeom prst="rect">
            <a:avLst/>
          </a:prstGeom>
        </p:spPr>
      </p:pic>
    </p:spTree>
    <p:extLst>
      <p:ext uri="{BB962C8B-B14F-4D97-AF65-F5344CB8AC3E}">
        <p14:creationId xmlns:p14="http://schemas.microsoft.com/office/powerpoint/2010/main" xmlns="" val="325221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1η επιστολή - απάντηση </a:t>
            </a:r>
          </a:p>
        </p:txBody>
      </p:sp>
      <p:sp>
        <p:nvSpPr>
          <p:cNvPr id="3" name="Content Placeholder 2"/>
          <p:cNvSpPr>
            <a:spLocks noGrp="1"/>
          </p:cNvSpPr>
          <p:nvPr>
            <p:ph sz="half" idx="1"/>
          </p:nvPr>
        </p:nvSpPr>
        <p:spPr>
          <a:xfrm>
            <a:off x="677334" y="2160589"/>
            <a:ext cx="4412636" cy="3880772"/>
          </a:xfrm>
        </p:spPr>
        <p:txBody>
          <a:bodyPr/>
          <a:lstStyle/>
          <a:p>
            <a:r>
              <a:rPr lang="fr-CA" b="1" dirty="0">
                <a:hlinkClick r:id="rId2"/>
              </a:rPr>
              <a:t>École d’</a:t>
            </a:r>
            <a:r>
              <a:rPr lang="fr-CA" b="1" dirty="0" err="1">
                <a:hlinkClick r:id="rId2"/>
              </a:rPr>
              <a:t>Abraomas</a:t>
            </a:r>
            <a:r>
              <a:rPr lang="fr-CA" b="1" dirty="0">
                <a:hlinkClick r:id="rId2"/>
              </a:rPr>
              <a:t> </a:t>
            </a:r>
            <a:r>
              <a:rPr lang="fr-CA" b="1" dirty="0" err="1">
                <a:hlinkClick r:id="rId2"/>
              </a:rPr>
              <a:t>Kulvietis</a:t>
            </a:r>
            <a:r>
              <a:rPr lang="fr-CA" dirty="0">
                <a:hlinkClick r:id="rId2"/>
              </a:rPr>
              <a:t>. Vilnius. Lituanie. </a:t>
            </a:r>
            <a:r>
              <a:rPr lang="el-GR" dirty="0"/>
              <a:t>Για το 1</a:t>
            </a:r>
            <a:r>
              <a:rPr lang="el-GR" baseline="30000" dirty="0"/>
              <a:t>ο</a:t>
            </a:r>
            <a:r>
              <a:rPr lang="el-GR" dirty="0"/>
              <a:t> Δ.Σ. Παιανίας</a:t>
            </a:r>
          </a:p>
          <a:p>
            <a:r>
              <a:rPr lang="fr-CA" dirty="0"/>
              <a:t>École Les </a:t>
            </a:r>
            <a:r>
              <a:rPr lang="fr-CA" dirty="0" err="1"/>
              <a:t>Herbures</a:t>
            </a:r>
            <a:r>
              <a:rPr lang="fr-CA" dirty="0"/>
              <a:t>. Lorraine. France</a:t>
            </a:r>
          </a:p>
          <a:p>
            <a:r>
              <a:rPr lang="el-GR" dirty="0">
                <a:hlinkClick r:id="rId3"/>
              </a:rPr>
              <a:t>Για το 1</a:t>
            </a:r>
            <a:r>
              <a:rPr lang="el-GR" baseline="30000" dirty="0">
                <a:hlinkClick r:id="rId3"/>
              </a:rPr>
              <a:t>ο</a:t>
            </a:r>
            <a:r>
              <a:rPr lang="el-GR" dirty="0">
                <a:hlinkClick r:id="rId3"/>
              </a:rPr>
              <a:t> Δ.Σ. Παιανίας</a:t>
            </a:r>
            <a:endParaRPr lang="el-GR" dirty="0"/>
          </a:p>
          <a:p>
            <a:r>
              <a:rPr lang="el-GR" dirty="0">
                <a:hlinkClick r:id="rId4"/>
              </a:rPr>
              <a:t>Για το 3</a:t>
            </a:r>
            <a:r>
              <a:rPr lang="el-GR" baseline="30000" dirty="0">
                <a:hlinkClick r:id="rId4"/>
              </a:rPr>
              <a:t>ο</a:t>
            </a:r>
            <a:r>
              <a:rPr lang="el-GR" dirty="0">
                <a:hlinkClick r:id="rId4"/>
              </a:rPr>
              <a:t> Δ.Σ. Παιανίας Ε.</a:t>
            </a:r>
            <a:endParaRPr lang="el-GR" dirty="0"/>
          </a:p>
          <a:p>
            <a:r>
              <a:rPr lang="el-GR" dirty="0">
                <a:hlinkClick r:id="rId5"/>
              </a:rPr>
              <a:t>Για το 3</a:t>
            </a:r>
            <a:r>
              <a:rPr lang="el-GR" baseline="30000" dirty="0">
                <a:hlinkClick r:id="rId5"/>
              </a:rPr>
              <a:t>ο</a:t>
            </a:r>
            <a:r>
              <a:rPr lang="el-GR" dirty="0">
                <a:hlinkClick r:id="rId5"/>
              </a:rPr>
              <a:t> Δ.Σ. Παιανίας. ΣΤ</a:t>
            </a:r>
            <a:endParaRPr lang="el-GR" dirty="0"/>
          </a:p>
        </p:txBody>
      </p:sp>
      <p:pic>
        <p:nvPicPr>
          <p:cNvPr id="5" name="Content Placeholder 4"/>
          <p:cNvPicPr>
            <a:picLocks noGrp="1" noChangeAspect="1"/>
          </p:cNvPicPr>
          <p:nvPr>
            <p:ph sz="half" idx="2"/>
          </p:nvPr>
        </p:nvPicPr>
        <p:blipFill>
          <a:blip r:embed="rId6" cstate="print">
            <a:extLst>
              <a:ext uri="{28A0092B-C50C-407E-A947-70E740481C1C}">
                <a14:useLocalDpi xmlns:a14="http://schemas.microsoft.com/office/drawing/2010/main" xmlns="" val="0"/>
              </a:ext>
            </a:extLst>
          </a:blip>
          <a:stretch>
            <a:fillRect/>
          </a:stretch>
        </p:blipFill>
        <p:spPr>
          <a:xfrm>
            <a:off x="5900854" y="1027692"/>
            <a:ext cx="5351901" cy="4013925"/>
          </a:xfr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64169" y="3811685"/>
            <a:ext cx="3279820" cy="2459865"/>
          </a:xfrm>
          <a:prstGeom prst="rect">
            <a:avLst/>
          </a:prstGeom>
        </p:spPr>
      </p:pic>
    </p:spTree>
    <p:extLst>
      <p:ext uri="{BB962C8B-B14F-4D97-AF65-F5344CB8AC3E}">
        <p14:creationId xmlns:p14="http://schemas.microsoft.com/office/powerpoint/2010/main" xmlns="" val="27595065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847</TotalTime>
  <Words>916</Words>
  <Application>Microsoft Office PowerPoint</Application>
  <PresentationFormat>Προσαρμογή</PresentationFormat>
  <Paragraphs>153</Paragraphs>
  <Slides>23</Slides>
  <Notes>1</Notes>
  <HiddenSlides>1</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Facet</vt:lpstr>
      <vt:lpstr> Γαλλικά: αλληλογραφία, μικρά βιβλία  και άλλες δράσεις 2016-17</vt:lpstr>
      <vt:lpstr>Γιατί η αλληλογραφία</vt:lpstr>
      <vt:lpstr>Διαδικασία ανάπτυξης της δράσης</vt:lpstr>
      <vt:lpstr>Περιεχόμενα, μορφές αλληλογραφίας</vt:lpstr>
      <vt:lpstr>Δράση 2016-17. Συνεργαζόμενα σχολεία </vt:lpstr>
      <vt:lpstr>Συμβόλαιο συνεργασίας</vt:lpstr>
      <vt:lpstr>Παιχνίδι γνωριμίας</vt:lpstr>
      <vt:lpstr>1η επιστολή Νοέμβριος 2017</vt:lpstr>
      <vt:lpstr>1η επιστολή - απάντηση </vt:lpstr>
      <vt:lpstr>2η επιστολή από Ελλάδα</vt:lpstr>
      <vt:lpstr>Σχέδια και ζωγραφιές</vt:lpstr>
      <vt:lpstr>Η πόλη μου.  Mon pays et ma ville. École des Herbures</vt:lpstr>
      <vt:lpstr>Η χώρα μου  και η πόλη μου.  Vilnious</vt:lpstr>
      <vt:lpstr>3η επιστολή από Vilnious  για το 1ο Δ.Σ. Παιανίας</vt:lpstr>
      <vt:lpstr>SKYPE. Τα παιδιά μιλούν μεταξύ τους</vt:lpstr>
      <vt:lpstr>Στέλνουμε τα μικρά μας βιβλία</vt:lpstr>
      <vt:lpstr>Η συμμετοχή μας στη διεθνή αλληλογραφία με την τάξη της Céline Bouhours, École de Remiremont. Lorraine</vt:lpstr>
      <vt:lpstr>Το ταξίδι της μασκότ Γαλλία - Ελλάδα</vt:lpstr>
      <vt:lpstr>Διαπολιτισμικό Πρόγραμμα με τους Γάλλους φοιτητές από τη Λωρραίνη και την Τουλούζη</vt:lpstr>
      <vt:lpstr>Η τάξη μας. Χαρούμενη και ζωντανή!</vt:lpstr>
      <vt:lpstr>Γιορτές … petit déjeuner …  et crêpes</vt:lpstr>
      <vt:lpstr>Παλαιότερες δράσεις αλληλογραφίας</vt:lpstr>
      <vt:lpstr>Χρήσιμα</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Διασχολική αλληλογραφία</dc:title>
  <dc:creator>Sofia Lahlou</dc:creator>
  <cp:lastModifiedBy>user</cp:lastModifiedBy>
  <cp:revision>84</cp:revision>
  <dcterms:created xsi:type="dcterms:W3CDTF">2017-04-08T11:03:37Z</dcterms:created>
  <dcterms:modified xsi:type="dcterms:W3CDTF">2018-01-10T17:28:44Z</dcterms:modified>
</cp:coreProperties>
</file>